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5"/>
    <p:sldId id="257" r:id="rId36"/>
    <p:sldId id="258" r:id="rId37"/>
    <p:sldId id="259" r:id="rId38"/>
    <p:sldId id="260" r:id="rId39"/>
    <p:sldId id="261" r:id="rId40"/>
    <p:sldId id="262" r:id="rId41"/>
    <p:sldId id="263" r:id="rId42"/>
    <p:sldId id="264" r:id="rId43"/>
    <p:sldId id="265" r:id="rId44"/>
    <p:sldId id="266" r:id="rId45"/>
    <p:sldId id="267" r:id="rId4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ays" charset="1" panose="02000505050000020004"/>
      <p:regular r:id="rId10"/>
    </p:embeddedFont>
    <p:embeddedFont>
      <p:font typeface="Agrandir Narrow" charset="1" panose="00000506000000000000"/>
      <p:regular r:id="rId11"/>
    </p:embeddedFont>
    <p:embeddedFont>
      <p:font typeface="Agrandir Narrow Bold" charset="1" panose="00000806000000000000"/>
      <p:regular r:id="rId12"/>
    </p:embeddedFont>
    <p:embeddedFont>
      <p:font typeface="Agrandir Narrow Italics" charset="1" panose="00000506000000000000"/>
      <p:regular r:id="rId13"/>
    </p:embeddedFont>
    <p:embeddedFont>
      <p:font typeface="Agrandir Narrow Bold Italics" charset="1" panose="00000806000000000000"/>
      <p:regular r:id="rId14"/>
    </p:embeddedFont>
    <p:embeddedFont>
      <p:font typeface="Agrandir Narrow Thin" charset="1" panose="00000206000000000000"/>
      <p:regular r:id="rId15"/>
    </p:embeddedFont>
    <p:embeddedFont>
      <p:font typeface="Agrandir Narrow Thin Italics" charset="1" panose="00000206000000000000"/>
      <p:regular r:id="rId16"/>
    </p:embeddedFont>
    <p:embeddedFont>
      <p:font typeface="Agrandir Narrow Medium" charset="1" panose="00000606000000000000"/>
      <p:regular r:id="rId17"/>
    </p:embeddedFont>
    <p:embeddedFont>
      <p:font typeface="Agrandir Narrow Medium Italics" charset="1" panose="00000606000000000000"/>
      <p:regular r:id="rId18"/>
    </p:embeddedFont>
    <p:embeddedFont>
      <p:font typeface="Agrandir Narrow Ultra-Bold" charset="1" panose="00000906000000000000"/>
      <p:regular r:id="rId19"/>
    </p:embeddedFont>
    <p:embeddedFont>
      <p:font typeface="Agrandir Narrow Ultra-Bold Italics" charset="1" panose="00000906000000000000"/>
      <p:regular r:id="rId20"/>
    </p:embeddedFont>
    <p:embeddedFont>
      <p:font typeface="Agrandir Narrow Heavy" charset="1" panose="00000A06000000000000"/>
      <p:regular r:id="rId21"/>
    </p:embeddedFont>
    <p:embeddedFont>
      <p:font typeface="Agrandir Narrow Heavy Italics" charset="1" panose="00000A06000000000000"/>
      <p:regular r:id="rId22"/>
    </p:embeddedFont>
    <p:embeddedFont>
      <p:font typeface="Open Sauce" charset="1" panose="00000500000000000000"/>
      <p:regular r:id="rId23"/>
    </p:embeddedFont>
    <p:embeddedFont>
      <p:font typeface="Open Sauce Bold" charset="1" panose="00000800000000000000"/>
      <p:regular r:id="rId24"/>
    </p:embeddedFont>
    <p:embeddedFont>
      <p:font typeface="Open Sauce Italics" charset="1" panose="00000500000000000000"/>
      <p:regular r:id="rId25"/>
    </p:embeddedFont>
    <p:embeddedFont>
      <p:font typeface="Open Sauce Bold Italics" charset="1" panose="00000800000000000000"/>
      <p:regular r:id="rId26"/>
    </p:embeddedFont>
    <p:embeddedFont>
      <p:font typeface="Open Sauce Light" charset="1" panose="00000400000000000000"/>
      <p:regular r:id="rId27"/>
    </p:embeddedFont>
    <p:embeddedFont>
      <p:font typeface="Open Sauce Light Italics" charset="1" panose="00000400000000000000"/>
      <p:regular r:id="rId28"/>
    </p:embeddedFont>
    <p:embeddedFont>
      <p:font typeface="Open Sauce Medium" charset="1" panose="00000600000000000000"/>
      <p:regular r:id="rId29"/>
    </p:embeddedFont>
    <p:embeddedFont>
      <p:font typeface="Open Sauce Medium Italics" charset="1" panose="00000600000000000000"/>
      <p:regular r:id="rId30"/>
    </p:embeddedFont>
    <p:embeddedFont>
      <p:font typeface="Open Sauce Semi-Bold" charset="1" panose="00000700000000000000"/>
      <p:regular r:id="rId31"/>
    </p:embeddedFont>
    <p:embeddedFont>
      <p:font typeface="Open Sauce Semi-Bold Italics" charset="1" panose="00000700000000000000"/>
      <p:regular r:id="rId32"/>
    </p:embeddedFont>
    <p:embeddedFont>
      <p:font typeface="Open Sauce Heavy" charset="1" panose="00000A00000000000000"/>
      <p:regular r:id="rId33"/>
    </p:embeddedFont>
    <p:embeddedFont>
      <p:font typeface="Open Sauce Heavy Italics" charset="1" panose="00000A0000000000000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slides/slide1.xml" Type="http://schemas.openxmlformats.org/officeDocument/2006/relationships/slide"/><Relationship Id="rId36" Target="slides/slide2.xml" Type="http://schemas.openxmlformats.org/officeDocument/2006/relationships/slide"/><Relationship Id="rId37" Target="slides/slide3.xml" Type="http://schemas.openxmlformats.org/officeDocument/2006/relationships/slide"/><Relationship Id="rId38" Target="slides/slide4.xml" Type="http://schemas.openxmlformats.org/officeDocument/2006/relationships/slide"/><Relationship Id="rId39" Target="slides/slide5.xml" Type="http://schemas.openxmlformats.org/officeDocument/2006/relationships/slide"/><Relationship Id="rId4" Target="theme/theme1.xml" Type="http://schemas.openxmlformats.org/officeDocument/2006/relationships/theme"/><Relationship Id="rId40" Target="slides/slide6.xml" Type="http://schemas.openxmlformats.org/officeDocument/2006/relationships/slide"/><Relationship Id="rId41" Target="slides/slide7.xml" Type="http://schemas.openxmlformats.org/officeDocument/2006/relationships/slide"/><Relationship Id="rId42" Target="slides/slide8.xml" Type="http://schemas.openxmlformats.org/officeDocument/2006/relationships/slide"/><Relationship Id="rId43" Target="slides/slide9.xml" Type="http://schemas.openxmlformats.org/officeDocument/2006/relationships/slide"/><Relationship Id="rId44" Target="slides/slide10.xml" Type="http://schemas.openxmlformats.org/officeDocument/2006/relationships/slide"/><Relationship Id="rId45" Target="slides/slide11.xml" Type="http://schemas.openxmlformats.org/officeDocument/2006/relationships/slide"/><Relationship Id="rId46" Target="slides/slide12.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0.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1.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9.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0.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47453">
            <a:off x="-212140" y="-387358"/>
            <a:ext cx="18712279" cy="11061715"/>
          </a:xfrm>
          <a:custGeom>
            <a:avLst/>
            <a:gdLst/>
            <a:ahLst/>
            <a:cxnLst/>
            <a:rect r="r" b="b" t="t" l="l"/>
            <a:pathLst>
              <a:path h="11061715" w="18712279">
                <a:moveTo>
                  <a:pt x="441100" y="0"/>
                </a:moveTo>
                <a:lnTo>
                  <a:pt x="18712280" y="784177"/>
                </a:lnTo>
                <a:lnTo>
                  <a:pt x="18271180" y="11061716"/>
                </a:lnTo>
                <a:lnTo>
                  <a:pt x="0" y="10277539"/>
                </a:lnTo>
                <a:lnTo>
                  <a:pt x="441100" y="0"/>
                </a:lnTo>
                <a:close/>
              </a:path>
            </a:pathLst>
          </a:custGeom>
          <a:blipFill>
            <a:blip r:embed="rId2"/>
            <a:stretch>
              <a:fillRect l="-9549" t="-14710" r="-62593" b="-49091"/>
            </a:stretch>
          </a:blipFill>
        </p:spPr>
      </p:sp>
      <p:sp>
        <p:nvSpPr>
          <p:cNvPr name="AutoShape 3" id="3"/>
          <p:cNvSpPr/>
          <p:nvPr/>
        </p:nvSpPr>
        <p:spPr>
          <a:xfrm>
            <a:off x="1564160" y="6931968"/>
            <a:ext cx="9526284" cy="0"/>
          </a:xfrm>
          <a:prstGeom prst="line">
            <a:avLst/>
          </a:prstGeom>
          <a:ln cap="rnd" w="76200">
            <a:solidFill>
              <a:srgbClr val="F5F5F5"/>
            </a:solidFill>
            <a:prstDash val="solid"/>
            <a:headEnd type="none" len="sm" w="sm"/>
            <a:tailEnd type="none" len="sm" w="sm"/>
          </a:ln>
        </p:spPr>
      </p:sp>
      <p:sp>
        <p:nvSpPr>
          <p:cNvPr name="TextBox 4" id="4"/>
          <p:cNvSpPr txBox="true"/>
          <p:nvPr/>
        </p:nvSpPr>
        <p:spPr>
          <a:xfrm rot="0">
            <a:off x="1564160" y="4657433"/>
            <a:ext cx="9855355" cy="1161998"/>
          </a:xfrm>
          <a:prstGeom prst="rect">
            <a:avLst/>
          </a:prstGeom>
        </p:spPr>
        <p:txBody>
          <a:bodyPr anchor="t" rtlCol="false" tIns="0" lIns="0" bIns="0" rIns="0">
            <a:spAutoFit/>
          </a:bodyPr>
          <a:lstStyle/>
          <a:p>
            <a:pPr algn="just">
              <a:lnSpc>
                <a:spcPts val="9070"/>
              </a:lnSpc>
            </a:pPr>
            <a:r>
              <a:rPr lang="en-US" sz="8245" spc="305">
                <a:solidFill>
                  <a:srgbClr val="FFFFFF"/>
                </a:solidFill>
                <a:latin typeface="Days"/>
              </a:rPr>
              <a:t>IMPLEMENTASI</a:t>
            </a:r>
          </a:p>
        </p:txBody>
      </p:sp>
      <p:sp>
        <p:nvSpPr>
          <p:cNvPr name="TextBox 5" id="5"/>
          <p:cNvSpPr txBox="true"/>
          <p:nvPr/>
        </p:nvSpPr>
        <p:spPr>
          <a:xfrm rot="0">
            <a:off x="1564160" y="5873632"/>
            <a:ext cx="10375827" cy="793224"/>
          </a:xfrm>
          <a:prstGeom prst="rect">
            <a:avLst/>
          </a:prstGeom>
        </p:spPr>
        <p:txBody>
          <a:bodyPr anchor="t" rtlCol="false" tIns="0" lIns="0" bIns="0" rIns="0">
            <a:spAutoFit/>
          </a:bodyPr>
          <a:lstStyle/>
          <a:p>
            <a:pPr algn="just">
              <a:lnSpc>
                <a:spcPts val="6004"/>
              </a:lnSpc>
            </a:pPr>
            <a:r>
              <a:rPr lang="en-US" sz="5458" spc="393">
                <a:solidFill>
                  <a:srgbClr val="FFFFFF"/>
                </a:solidFill>
                <a:latin typeface="Open Sauce Medium"/>
              </a:rPr>
              <a:t>JARINGAN SARAF TIRUAN</a:t>
            </a:r>
          </a:p>
        </p:txBody>
      </p:sp>
      <p:sp>
        <p:nvSpPr>
          <p:cNvPr name="TextBox 6" id="6"/>
          <p:cNvSpPr txBox="true"/>
          <p:nvPr/>
        </p:nvSpPr>
        <p:spPr>
          <a:xfrm rot="0">
            <a:off x="1564160" y="1109734"/>
            <a:ext cx="5640589" cy="479111"/>
          </a:xfrm>
          <a:prstGeom prst="rect">
            <a:avLst/>
          </a:prstGeom>
        </p:spPr>
        <p:txBody>
          <a:bodyPr anchor="t" rtlCol="false" tIns="0" lIns="0" bIns="0" rIns="0">
            <a:spAutoFit/>
          </a:bodyPr>
          <a:lstStyle/>
          <a:p>
            <a:pPr>
              <a:lnSpc>
                <a:spcPts val="3068"/>
              </a:lnSpc>
            </a:pPr>
            <a:r>
              <a:rPr lang="en-US" sz="2789" spc="209">
                <a:solidFill>
                  <a:srgbClr val="FFFFFF"/>
                </a:solidFill>
                <a:latin typeface="Agrandir Narrow Bold"/>
              </a:rPr>
              <a:t>Tugas 2 Kecerdasan Artifisial</a:t>
            </a:r>
          </a:p>
        </p:txBody>
      </p:sp>
      <p:sp>
        <p:nvSpPr>
          <p:cNvPr name="TextBox 7" id="7"/>
          <p:cNvSpPr txBox="true"/>
          <p:nvPr/>
        </p:nvSpPr>
        <p:spPr>
          <a:xfrm rot="0">
            <a:off x="1619281" y="7245156"/>
            <a:ext cx="7957866" cy="442595"/>
          </a:xfrm>
          <a:prstGeom prst="rect">
            <a:avLst/>
          </a:prstGeom>
        </p:spPr>
        <p:txBody>
          <a:bodyPr anchor="t" rtlCol="false" tIns="0" lIns="0" bIns="0" rIns="0">
            <a:spAutoFit/>
          </a:bodyPr>
          <a:lstStyle/>
          <a:p>
            <a:pPr>
              <a:lnSpc>
                <a:spcPts val="2860"/>
              </a:lnSpc>
            </a:pPr>
            <a:r>
              <a:rPr lang="en-US" sz="2600" spc="221">
                <a:solidFill>
                  <a:srgbClr val="FFFFFF"/>
                </a:solidFill>
                <a:latin typeface="Agrandir Narrow Bold"/>
              </a:rPr>
              <a:t>RIYADHUSSHADIQIN (2108107010041)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1687" t="-65773" r="-34086" b="0"/>
            </a:stretch>
          </a:blipFill>
        </p:spPr>
      </p:sp>
      <p:grpSp>
        <p:nvGrpSpPr>
          <p:cNvPr name="Group 3" id="3"/>
          <p:cNvGrpSpPr/>
          <p:nvPr/>
        </p:nvGrpSpPr>
        <p:grpSpPr>
          <a:xfrm rot="0">
            <a:off x="1713249" y="852450"/>
            <a:ext cx="14579503" cy="8229600"/>
            <a:chOff x="0" y="0"/>
            <a:chExt cx="3839869" cy="2167467"/>
          </a:xfrm>
        </p:grpSpPr>
        <p:sp>
          <p:nvSpPr>
            <p:cNvPr name="Freeform 4" id="4"/>
            <p:cNvSpPr/>
            <p:nvPr/>
          </p:nvSpPr>
          <p:spPr>
            <a:xfrm flipH="false" flipV="false" rot="0">
              <a:off x="0" y="0"/>
              <a:ext cx="3839869" cy="2167467"/>
            </a:xfrm>
            <a:custGeom>
              <a:avLst/>
              <a:gdLst/>
              <a:ahLst/>
              <a:cxnLst/>
              <a:rect r="r" b="b" t="t" l="l"/>
              <a:pathLst>
                <a:path h="2167467" w="3839869">
                  <a:moveTo>
                    <a:pt x="0" y="0"/>
                  </a:moveTo>
                  <a:lnTo>
                    <a:pt x="3839869" y="0"/>
                  </a:lnTo>
                  <a:lnTo>
                    <a:pt x="3839869" y="2167467"/>
                  </a:lnTo>
                  <a:lnTo>
                    <a:pt x="0" y="2167467"/>
                  </a:lnTo>
                  <a:close/>
                </a:path>
              </a:pathLst>
            </a:custGeom>
            <a:solidFill>
              <a:srgbClr val="F5F5F5"/>
            </a:solidFill>
          </p:spPr>
        </p:sp>
        <p:sp>
          <p:nvSpPr>
            <p:cNvPr name="TextBox 5" id="5"/>
            <p:cNvSpPr txBox="true"/>
            <p:nvPr/>
          </p:nvSpPr>
          <p:spPr>
            <a:xfrm>
              <a:off x="0" y="-28575"/>
              <a:ext cx="3839869" cy="2196042"/>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H="true">
            <a:off x="1713306" y="2311720"/>
            <a:ext cx="14579503" cy="21934"/>
          </a:xfrm>
          <a:prstGeom prst="line">
            <a:avLst/>
          </a:prstGeom>
          <a:ln cap="flat" w="76200">
            <a:solidFill>
              <a:srgbClr val="C23A97"/>
            </a:solidFill>
            <a:prstDash val="solid"/>
            <a:headEnd type="none" len="sm" w="sm"/>
            <a:tailEnd type="none" len="sm" w="sm"/>
          </a:ln>
        </p:spPr>
      </p:sp>
      <p:sp>
        <p:nvSpPr>
          <p:cNvPr name="TextBox 7" id="7"/>
          <p:cNvSpPr txBox="true"/>
          <p:nvPr/>
        </p:nvSpPr>
        <p:spPr>
          <a:xfrm rot="0">
            <a:off x="4070171" y="1211205"/>
            <a:ext cx="10147659" cy="1296669"/>
          </a:xfrm>
          <a:prstGeom prst="rect">
            <a:avLst/>
          </a:prstGeom>
        </p:spPr>
        <p:txBody>
          <a:bodyPr anchor="t" rtlCol="false" tIns="0" lIns="0" bIns="0" rIns="0">
            <a:spAutoFit/>
          </a:bodyPr>
          <a:lstStyle/>
          <a:p>
            <a:pPr algn="ctr">
              <a:lnSpc>
                <a:spcPts val="5180"/>
              </a:lnSpc>
            </a:pPr>
            <a:r>
              <a:rPr lang="en-US" sz="3700">
                <a:solidFill>
                  <a:srgbClr val="000000"/>
                </a:solidFill>
                <a:latin typeface="Open Sauce Medium"/>
              </a:rPr>
              <a:t>JUMLAH TOTAL HIDDEN NODE PER LAYER</a:t>
            </a:r>
          </a:p>
          <a:p>
            <a:pPr algn="ctr">
              <a:lnSpc>
                <a:spcPts val="5180"/>
              </a:lnSpc>
            </a:pPr>
          </a:p>
        </p:txBody>
      </p:sp>
      <p:sp>
        <p:nvSpPr>
          <p:cNvPr name="TextBox 8" id="8"/>
          <p:cNvSpPr txBox="true"/>
          <p:nvPr/>
        </p:nvSpPr>
        <p:spPr>
          <a:xfrm rot="0">
            <a:off x="10043644" y="3695098"/>
            <a:ext cx="5837987" cy="3362952"/>
          </a:xfrm>
          <a:prstGeom prst="rect">
            <a:avLst/>
          </a:prstGeom>
        </p:spPr>
        <p:txBody>
          <a:bodyPr anchor="t" rtlCol="false" tIns="0" lIns="0" bIns="0" rIns="0">
            <a:spAutoFit/>
          </a:bodyPr>
          <a:lstStyle/>
          <a:p>
            <a:pPr algn="just">
              <a:lnSpc>
                <a:spcPts val="1704"/>
              </a:lnSpc>
              <a:spcBef>
                <a:spcPct val="0"/>
              </a:spcBef>
            </a:pPr>
            <a:r>
              <a:rPr lang="en-US" sz="1549" spc="61">
                <a:solidFill>
                  <a:srgbClr val="000000"/>
                </a:solidFill>
                <a:latin typeface="Open Sauce"/>
              </a:rPr>
              <a:t>Conv2D Pertama: 576 hidden node</a:t>
            </a:r>
          </a:p>
          <a:p>
            <a:pPr algn="just">
              <a:lnSpc>
                <a:spcPts val="1704"/>
              </a:lnSpc>
              <a:spcBef>
                <a:spcPct val="0"/>
              </a:spcBef>
            </a:pPr>
            <a:r>
              <a:rPr lang="en-US" sz="1549" spc="61">
                <a:solidFill>
                  <a:srgbClr val="000000"/>
                </a:solidFill>
                <a:latin typeface="Open Sauce"/>
              </a:rPr>
              <a:t>MaxPooling2D Pertama: Tidak ada hidden node terpisah</a:t>
            </a:r>
          </a:p>
          <a:p>
            <a:pPr algn="just">
              <a:lnSpc>
                <a:spcPts val="1704"/>
              </a:lnSpc>
              <a:spcBef>
                <a:spcPct val="0"/>
              </a:spcBef>
            </a:pPr>
            <a:r>
              <a:rPr lang="en-US" sz="1549" spc="61">
                <a:solidFill>
                  <a:srgbClr val="000000"/>
                </a:solidFill>
                <a:latin typeface="Open Sauce"/>
              </a:rPr>
              <a:t>Conv2D Kedua: 144 hidden node</a:t>
            </a:r>
          </a:p>
          <a:p>
            <a:pPr algn="just">
              <a:lnSpc>
                <a:spcPts val="1704"/>
              </a:lnSpc>
              <a:spcBef>
                <a:spcPct val="0"/>
              </a:spcBef>
            </a:pPr>
            <a:r>
              <a:rPr lang="en-US" sz="1549" spc="61">
                <a:solidFill>
                  <a:srgbClr val="000000"/>
                </a:solidFill>
                <a:latin typeface="Open Sauce"/>
              </a:rPr>
              <a:t>MaxPooling2D Kedua: Tidak ada hidden node terpisah</a:t>
            </a:r>
          </a:p>
          <a:p>
            <a:pPr algn="just">
              <a:lnSpc>
                <a:spcPts val="1704"/>
              </a:lnSpc>
              <a:spcBef>
                <a:spcPct val="0"/>
              </a:spcBef>
            </a:pPr>
            <a:r>
              <a:rPr lang="en-US" sz="1549" spc="61">
                <a:solidFill>
                  <a:srgbClr val="000000"/>
                </a:solidFill>
                <a:latin typeface="Open Sauce"/>
              </a:rPr>
              <a:t>Flatten: Tidak ada hidden node terpisah</a:t>
            </a:r>
          </a:p>
          <a:p>
            <a:pPr algn="just">
              <a:lnSpc>
                <a:spcPts val="1704"/>
              </a:lnSpc>
              <a:spcBef>
                <a:spcPct val="0"/>
              </a:spcBef>
            </a:pPr>
            <a:r>
              <a:rPr lang="en-US" sz="1549" spc="61">
                <a:solidFill>
                  <a:srgbClr val="000000"/>
                </a:solidFill>
                <a:latin typeface="Open Sauce"/>
              </a:rPr>
              <a:t>Dense Keenam: 64 hidden node</a:t>
            </a:r>
          </a:p>
          <a:p>
            <a:pPr algn="just">
              <a:lnSpc>
                <a:spcPts val="1704"/>
              </a:lnSpc>
              <a:spcBef>
                <a:spcPct val="0"/>
              </a:spcBef>
            </a:pPr>
            <a:r>
              <a:rPr lang="en-US" sz="1549" spc="61">
                <a:solidFill>
                  <a:srgbClr val="000000"/>
                </a:solidFill>
                <a:latin typeface="Open Sauce"/>
              </a:rPr>
              <a:t>Dense Ketujuh (Output Layer): 1 hidden node</a:t>
            </a:r>
          </a:p>
          <a:p>
            <a:pPr algn="just">
              <a:lnSpc>
                <a:spcPts val="1704"/>
              </a:lnSpc>
              <a:spcBef>
                <a:spcPct val="0"/>
              </a:spcBef>
            </a:pPr>
          </a:p>
          <a:p>
            <a:pPr algn="just">
              <a:lnSpc>
                <a:spcPts val="1704"/>
              </a:lnSpc>
              <a:spcBef>
                <a:spcPct val="0"/>
              </a:spcBef>
            </a:pPr>
            <a:r>
              <a:rPr lang="en-US" sz="1549" spc="61">
                <a:solidFill>
                  <a:srgbClr val="000000"/>
                </a:solidFill>
                <a:latin typeface="Open Sauce"/>
              </a:rPr>
              <a:t>Total jumlah hidden node dalam model ini dapat dihitung dengan menjumlahkan jumlah hidden node dalam setiap layer yang memiliki hidden node:</a:t>
            </a:r>
          </a:p>
          <a:p>
            <a:pPr algn="just">
              <a:lnSpc>
                <a:spcPts val="1704"/>
              </a:lnSpc>
              <a:spcBef>
                <a:spcPct val="0"/>
              </a:spcBef>
            </a:pPr>
          </a:p>
          <a:p>
            <a:pPr algn="just">
              <a:lnSpc>
                <a:spcPts val="1704"/>
              </a:lnSpc>
              <a:spcBef>
                <a:spcPct val="0"/>
              </a:spcBef>
            </a:pPr>
            <a:r>
              <a:rPr lang="en-US" sz="1549" spc="61">
                <a:solidFill>
                  <a:srgbClr val="000000"/>
                </a:solidFill>
                <a:latin typeface="Open Sauce"/>
              </a:rPr>
              <a:t>576+144+64+1=785576+144+64+1=785</a:t>
            </a:r>
          </a:p>
          <a:p>
            <a:pPr algn="just">
              <a:lnSpc>
                <a:spcPts val="1704"/>
              </a:lnSpc>
              <a:spcBef>
                <a:spcPct val="0"/>
              </a:spcBef>
            </a:pPr>
          </a:p>
          <a:p>
            <a:pPr algn="just">
              <a:lnSpc>
                <a:spcPts val="1704"/>
              </a:lnSpc>
              <a:spcBef>
                <a:spcPct val="0"/>
              </a:spcBef>
            </a:pPr>
            <a:r>
              <a:rPr lang="en-US" sz="1549" spc="61">
                <a:solidFill>
                  <a:srgbClr val="000000"/>
                </a:solidFill>
                <a:latin typeface="Open Sauce"/>
              </a:rPr>
              <a:t>Jadi, total jumlah hidden node dalam model Anda adalah 785.</a:t>
            </a:r>
          </a:p>
        </p:txBody>
      </p:sp>
      <p:sp>
        <p:nvSpPr>
          <p:cNvPr name="Freeform 9" id="9"/>
          <p:cNvSpPr/>
          <p:nvPr/>
        </p:nvSpPr>
        <p:spPr>
          <a:xfrm flipH="false" flipV="false" rot="0">
            <a:off x="1991961" y="3514213"/>
            <a:ext cx="7761264" cy="3715197"/>
          </a:xfrm>
          <a:custGeom>
            <a:avLst/>
            <a:gdLst/>
            <a:ahLst/>
            <a:cxnLst/>
            <a:rect r="r" b="b" t="t" l="l"/>
            <a:pathLst>
              <a:path h="3715197" w="7761264">
                <a:moveTo>
                  <a:pt x="0" y="0"/>
                </a:moveTo>
                <a:lnTo>
                  <a:pt x="7761265" y="0"/>
                </a:lnTo>
                <a:lnTo>
                  <a:pt x="7761265" y="3715197"/>
                </a:lnTo>
                <a:lnTo>
                  <a:pt x="0" y="3715197"/>
                </a:lnTo>
                <a:lnTo>
                  <a:pt x="0" y="0"/>
                </a:lnTo>
                <a:close/>
              </a:path>
            </a:pathLst>
          </a:custGeom>
          <a:blipFill>
            <a:blip r:embed="rId3"/>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1687" t="-65773" r="-34086" b="0"/>
            </a:stretch>
          </a:blipFill>
        </p:spPr>
      </p:sp>
      <p:grpSp>
        <p:nvGrpSpPr>
          <p:cNvPr name="Group 3" id="3"/>
          <p:cNvGrpSpPr/>
          <p:nvPr/>
        </p:nvGrpSpPr>
        <p:grpSpPr>
          <a:xfrm rot="0">
            <a:off x="1783720" y="1632223"/>
            <a:ext cx="14579503" cy="7022554"/>
            <a:chOff x="0" y="0"/>
            <a:chExt cx="3839869" cy="1849562"/>
          </a:xfrm>
        </p:grpSpPr>
        <p:sp>
          <p:nvSpPr>
            <p:cNvPr name="Freeform 4" id="4"/>
            <p:cNvSpPr/>
            <p:nvPr/>
          </p:nvSpPr>
          <p:spPr>
            <a:xfrm flipH="false" flipV="false" rot="0">
              <a:off x="0" y="0"/>
              <a:ext cx="3839869" cy="1849562"/>
            </a:xfrm>
            <a:custGeom>
              <a:avLst/>
              <a:gdLst/>
              <a:ahLst/>
              <a:cxnLst/>
              <a:rect r="r" b="b" t="t" l="l"/>
              <a:pathLst>
                <a:path h="1849562" w="3839869">
                  <a:moveTo>
                    <a:pt x="0" y="0"/>
                  </a:moveTo>
                  <a:lnTo>
                    <a:pt x="3839869" y="0"/>
                  </a:lnTo>
                  <a:lnTo>
                    <a:pt x="3839869" y="1849562"/>
                  </a:lnTo>
                  <a:lnTo>
                    <a:pt x="0" y="1849562"/>
                  </a:lnTo>
                  <a:close/>
                </a:path>
              </a:pathLst>
            </a:custGeom>
            <a:solidFill>
              <a:srgbClr val="F5F5F5"/>
            </a:solidFill>
          </p:spPr>
        </p:sp>
        <p:sp>
          <p:nvSpPr>
            <p:cNvPr name="TextBox 5" id="5"/>
            <p:cNvSpPr txBox="true"/>
            <p:nvPr/>
          </p:nvSpPr>
          <p:spPr>
            <a:xfrm>
              <a:off x="0" y="-28575"/>
              <a:ext cx="3839869" cy="1878137"/>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H="true">
            <a:off x="1924720" y="3089272"/>
            <a:ext cx="14579503" cy="21934"/>
          </a:xfrm>
          <a:prstGeom prst="line">
            <a:avLst/>
          </a:prstGeom>
          <a:ln cap="flat" w="76200">
            <a:solidFill>
              <a:srgbClr val="C23A97"/>
            </a:solidFill>
            <a:prstDash val="solid"/>
            <a:headEnd type="none" len="sm" w="sm"/>
            <a:tailEnd type="none" len="sm" w="sm"/>
          </a:ln>
        </p:spPr>
      </p:sp>
      <p:sp>
        <p:nvSpPr>
          <p:cNvPr name="Freeform 7" id="7"/>
          <p:cNvSpPr/>
          <p:nvPr/>
        </p:nvSpPr>
        <p:spPr>
          <a:xfrm flipH="false" flipV="false" rot="0">
            <a:off x="4175761" y="4154452"/>
            <a:ext cx="9936478" cy="1978095"/>
          </a:xfrm>
          <a:custGeom>
            <a:avLst/>
            <a:gdLst/>
            <a:ahLst/>
            <a:cxnLst/>
            <a:rect r="r" b="b" t="t" l="l"/>
            <a:pathLst>
              <a:path h="1978095" w="9936478">
                <a:moveTo>
                  <a:pt x="0" y="0"/>
                </a:moveTo>
                <a:lnTo>
                  <a:pt x="9936478" y="0"/>
                </a:lnTo>
                <a:lnTo>
                  <a:pt x="9936478" y="1978096"/>
                </a:lnTo>
                <a:lnTo>
                  <a:pt x="0" y="1978096"/>
                </a:lnTo>
                <a:lnTo>
                  <a:pt x="0" y="0"/>
                </a:lnTo>
                <a:close/>
              </a:path>
            </a:pathLst>
          </a:custGeom>
          <a:blipFill>
            <a:blip r:embed="rId3"/>
            <a:stretch>
              <a:fillRect l="0" t="0" r="0" b="0"/>
            </a:stretch>
          </a:blipFill>
        </p:spPr>
      </p:sp>
      <p:sp>
        <p:nvSpPr>
          <p:cNvPr name="TextBox 8" id="8"/>
          <p:cNvSpPr txBox="true"/>
          <p:nvPr/>
        </p:nvSpPr>
        <p:spPr>
          <a:xfrm rot="0">
            <a:off x="4140642" y="1962403"/>
            <a:ext cx="10147659" cy="863600"/>
          </a:xfrm>
          <a:prstGeom prst="rect">
            <a:avLst/>
          </a:prstGeom>
        </p:spPr>
        <p:txBody>
          <a:bodyPr anchor="t" rtlCol="false" tIns="0" lIns="0" bIns="0" rIns="0">
            <a:spAutoFit/>
          </a:bodyPr>
          <a:lstStyle/>
          <a:p>
            <a:pPr algn="ctr">
              <a:lnSpc>
                <a:spcPts val="7000"/>
              </a:lnSpc>
            </a:pPr>
            <a:r>
              <a:rPr lang="en-US" sz="5000">
                <a:solidFill>
                  <a:srgbClr val="000000"/>
                </a:solidFill>
                <a:latin typeface="Open Sauce Medium"/>
              </a:rPr>
              <a:t>JUMLAH TOTAL BOBOT</a:t>
            </a:r>
          </a:p>
        </p:txBody>
      </p:sp>
      <p:sp>
        <p:nvSpPr>
          <p:cNvPr name="TextBox 9" id="9"/>
          <p:cNvSpPr txBox="true"/>
          <p:nvPr/>
        </p:nvSpPr>
        <p:spPr>
          <a:xfrm rot="0">
            <a:off x="2595939" y="7399574"/>
            <a:ext cx="13237065" cy="618490"/>
          </a:xfrm>
          <a:prstGeom prst="rect">
            <a:avLst/>
          </a:prstGeom>
        </p:spPr>
        <p:txBody>
          <a:bodyPr anchor="t" rtlCol="false" tIns="0" lIns="0" bIns="0" rIns="0">
            <a:spAutoFit/>
          </a:bodyPr>
          <a:lstStyle/>
          <a:p>
            <a:pPr algn="ctr">
              <a:lnSpc>
                <a:spcPts val="2419"/>
              </a:lnSpc>
            </a:pPr>
            <a:r>
              <a:rPr lang="en-US" sz="2199" spc="87">
                <a:solidFill>
                  <a:srgbClr val="000000"/>
                </a:solidFill>
                <a:latin typeface="Open Sauce"/>
              </a:rPr>
              <a:t>Berdasarkan gambar di atas, jumlah total bobot adalah 1.338.257</a:t>
            </a:r>
          </a:p>
          <a:p>
            <a:pPr algn="ctr">
              <a:lnSpc>
                <a:spcPts val="2419"/>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grpSp>
        <p:nvGrpSpPr>
          <p:cNvPr name="Group 3" id="3"/>
          <p:cNvGrpSpPr/>
          <p:nvPr/>
        </p:nvGrpSpPr>
        <p:grpSpPr>
          <a:xfrm rot="0">
            <a:off x="4684090" y="4115898"/>
            <a:ext cx="8919820" cy="2055203"/>
            <a:chOff x="0" y="0"/>
            <a:chExt cx="2349253" cy="541288"/>
          </a:xfrm>
        </p:grpSpPr>
        <p:sp>
          <p:nvSpPr>
            <p:cNvPr name="Freeform 4" id="4"/>
            <p:cNvSpPr/>
            <p:nvPr/>
          </p:nvSpPr>
          <p:spPr>
            <a:xfrm flipH="false" flipV="false" rot="0">
              <a:off x="0" y="0"/>
              <a:ext cx="2349253" cy="541288"/>
            </a:xfrm>
            <a:custGeom>
              <a:avLst/>
              <a:gdLst/>
              <a:ahLst/>
              <a:cxnLst/>
              <a:rect r="r" b="b" t="t" l="l"/>
              <a:pathLst>
                <a:path h="541288" w="2349253">
                  <a:moveTo>
                    <a:pt x="0" y="0"/>
                  </a:moveTo>
                  <a:lnTo>
                    <a:pt x="2349253" y="0"/>
                  </a:lnTo>
                  <a:lnTo>
                    <a:pt x="2349253" y="541288"/>
                  </a:lnTo>
                  <a:lnTo>
                    <a:pt x="0" y="541288"/>
                  </a:lnTo>
                  <a:close/>
                </a:path>
              </a:pathLst>
            </a:custGeom>
            <a:solidFill>
              <a:srgbClr val="000000">
                <a:alpha val="0"/>
              </a:srgbClr>
            </a:solidFill>
            <a:ln w="38100" cap="sq">
              <a:solidFill>
                <a:srgbClr val="F5F5F5"/>
              </a:solidFill>
              <a:prstDash val="solid"/>
              <a:miter/>
            </a:ln>
          </p:spPr>
        </p:sp>
        <p:sp>
          <p:nvSpPr>
            <p:cNvPr name="TextBox 5" id="5"/>
            <p:cNvSpPr txBox="true"/>
            <p:nvPr/>
          </p:nvSpPr>
          <p:spPr>
            <a:xfrm>
              <a:off x="0" y="-28575"/>
              <a:ext cx="2349253" cy="569863"/>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4259586" y="4575971"/>
            <a:ext cx="9768829" cy="1201733"/>
          </a:xfrm>
          <a:prstGeom prst="rect">
            <a:avLst/>
          </a:prstGeom>
        </p:spPr>
        <p:txBody>
          <a:bodyPr anchor="t" rtlCol="false" tIns="0" lIns="0" bIns="0" rIns="0">
            <a:spAutoFit/>
          </a:bodyPr>
          <a:lstStyle/>
          <a:p>
            <a:pPr algn="ctr">
              <a:lnSpc>
                <a:spcPts val="9212"/>
              </a:lnSpc>
            </a:pPr>
            <a:r>
              <a:rPr lang="en-US" sz="8374" spc="334">
                <a:solidFill>
                  <a:srgbClr val="FFFFFF"/>
                </a:solidFill>
                <a:latin typeface="Open Sauce Medium"/>
              </a:rPr>
              <a:t>TERIMA KASIH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2923865">
            <a:off x="-2984685" y="1184351"/>
            <a:ext cx="15802157" cy="9423832"/>
          </a:xfrm>
          <a:custGeom>
            <a:avLst/>
            <a:gdLst/>
            <a:ahLst/>
            <a:cxnLst/>
            <a:rect r="r" b="b" t="t" l="l"/>
            <a:pathLst>
              <a:path h="9423832" w="15802157">
                <a:moveTo>
                  <a:pt x="0" y="0"/>
                </a:moveTo>
                <a:lnTo>
                  <a:pt x="15802157" y="0"/>
                </a:lnTo>
                <a:lnTo>
                  <a:pt x="15802157"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400000">
            <a:off x="8046708" y="385825"/>
            <a:ext cx="11245538" cy="9778557"/>
            <a:chOff x="0" y="0"/>
            <a:chExt cx="2961788" cy="2575423"/>
          </a:xfrm>
        </p:grpSpPr>
        <p:sp>
          <p:nvSpPr>
            <p:cNvPr name="Freeform 4" id="4"/>
            <p:cNvSpPr/>
            <p:nvPr/>
          </p:nvSpPr>
          <p:spPr>
            <a:xfrm flipH="false" flipV="false" rot="0">
              <a:off x="0" y="0"/>
              <a:ext cx="2961788" cy="2575422"/>
            </a:xfrm>
            <a:custGeom>
              <a:avLst/>
              <a:gdLst/>
              <a:ahLst/>
              <a:cxnLst/>
              <a:rect r="r" b="b" t="t" l="l"/>
              <a:pathLst>
                <a:path h="2575422" w="2961788">
                  <a:moveTo>
                    <a:pt x="0" y="0"/>
                  </a:moveTo>
                  <a:lnTo>
                    <a:pt x="2961788" y="0"/>
                  </a:lnTo>
                  <a:lnTo>
                    <a:pt x="2961788" y="2575422"/>
                  </a:lnTo>
                  <a:lnTo>
                    <a:pt x="0" y="2575422"/>
                  </a:lnTo>
                  <a:close/>
                </a:path>
              </a:pathLst>
            </a:custGeom>
            <a:solidFill>
              <a:srgbClr val="192253"/>
            </a:solidFill>
          </p:spPr>
        </p:sp>
        <p:sp>
          <p:nvSpPr>
            <p:cNvPr name="TextBox 5" id="5"/>
            <p:cNvSpPr txBox="true"/>
            <p:nvPr/>
          </p:nvSpPr>
          <p:spPr>
            <a:xfrm>
              <a:off x="0" y="-28575"/>
              <a:ext cx="2961788" cy="2603998"/>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H="true" flipV="true">
            <a:off x="-488525" y="8289279"/>
            <a:ext cx="15156557" cy="0"/>
          </a:xfrm>
          <a:prstGeom prst="line">
            <a:avLst/>
          </a:prstGeom>
          <a:ln cap="flat" w="76200">
            <a:solidFill>
              <a:srgbClr val="C23A97"/>
            </a:solidFill>
            <a:prstDash val="solid"/>
            <a:headEnd type="none" len="sm" w="sm"/>
            <a:tailEnd type="none" len="sm" w="sm"/>
          </a:ln>
        </p:spPr>
      </p:sp>
      <p:sp>
        <p:nvSpPr>
          <p:cNvPr name="AutoShape 7" id="7"/>
          <p:cNvSpPr/>
          <p:nvPr/>
        </p:nvSpPr>
        <p:spPr>
          <a:xfrm flipH="true">
            <a:off x="10559239" y="2561194"/>
            <a:ext cx="8347436" cy="0"/>
          </a:xfrm>
          <a:prstGeom prst="line">
            <a:avLst/>
          </a:prstGeom>
          <a:ln cap="flat" w="76200">
            <a:solidFill>
              <a:srgbClr val="F5F5F5"/>
            </a:solidFill>
            <a:prstDash val="solid"/>
            <a:headEnd type="none" len="sm" w="sm"/>
            <a:tailEnd type="none" len="sm" w="sm"/>
          </a:ln>
        </p:spPr>
      </p:sp>
      <p:sp>
        <p:nvSpPr>
          <p:cNvPr name="TextBox 8" id="8"/>
          <p:cNvSpPr txBox="true"/>
          <p:nvPr/>
        </p:nvSpPr>
        <p:spPr>
          <a:xfrm rot="0">
            <a:off x="10559239" y="3382366"/>
            <a:ext cx="6700061" cy="709680"/>
          </a:xfrm>
          <a:prstGeom prst="rect">
            <a:avLst/>
          </a:prstGeom>
        </p:spPr>
        <p:txBody>
          <a:bodyPr anchor="t" rtlCol="false" tIns="0" lIns="0" bIns="0" rIns="0">
            <a:spAutoFit/>
          </a:bodyPr>
          <a:lstStyle/>
          <a:p>
            <a:pPr algn="just">
              <a:lnSpc>
                <a:spcPts val="5577"/>
              </a:lnSpc>
            </a:pPr>
            <a:r>
              <a:rPr lang="en-US" sz="5070" spc="162">
                <a:solidFill>
                  <a:srgbClr val="FFFFFF"/>
                </a:solidFill>
                <a:latin typeface="Open Sauce Medium"/>
              </a:rPr>
              <a:t>NEURAL NETWORK</a:t>
            </a:r>
          </a:p>
        </p:txBody>
      </p:sp>
      <p:sp>
        <p:nvSpPr>
          <p:cNvPr name="TextBox 9" id="9"/>
          <p:cNvSpPr txBox="true"/>
          <p:nvPr/>
        </p:nvSpPr>
        <p:spPr>
          <a:xfrm rot="0">
            <a:off x="10559239" y="4400338"/>
            <a:ext cx="6700061" cy="2319528"/>
          </a:xfrm>
          <a:prstGeom prst="rect">
            <a:avLst/>
          </a:prstGeom>
        </p:spPr>
        <p:txBody>
          <a:bodyPr anchor="t" rtlCol="false" tIns="0" lIns="0" bIns="0" rIns="0">
            <a:spAutoFit/>
          </a:bodyPr>
          <a:lstStyle/>
          <a:p>
            <a:pPr algn="just">
              <a:lnSpc>
                <a:spcPts val="2646"/>
              </a:lnSpc>
            </a:pPr>
            <a:r>
              <a:rPr lang="en-US" sz="1800">
                <a:solidFill>
                  <a:srgbClr val="FFFFFF"/>
                </a:solidFill>
                <a:latin typeface="Open Sauce Light"/>
              </a:rPr>
              <a:t>Jaringan saraf tiruan (Neural Network) adalah model matematika yang terinspirasi oleh jaringan saraf biologis, terdiri dari lapisan-lapisan neuron dengan bobot dan bias. Dengan kemampuannya memproses input, menghasilkan output, dan mempelajari pola data melalui pelatihan, neural network digunakan luas dalam pengenalan gambar, pemrosesan bahasa alami, dan prediksi.</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690092" y="2372147"/>
            <a:ext cx="20370072" cy="6018193"/>
            <a:chOff x="0" y="0"/>
            <a:chExt cx="5364957" cy="1585039"/>
          </a:xfrm>
        </p:grpSpPr>
        <p:sp>
          <p:nvSpPr>
            <p:cNvPr name="Freeform 4" id="4"/>
            <p:cNvSpPr/>
            <p:nvPr/>
          </p:nvSpPr>
          <p:spPr>
            <a:xfrm flipH="false" flipV="false" rot="0">
              <a:off x="0" y="0"/>
              <a:ext cx="5364957" cy="1585039"/>
            </a:xfrm>
            <a:custGeom>
              <a:avLst/>
              <a:gdLst/>
              <a:ahLst/>
              <a:cxnLst/>
              <a:rect r="r" b="b" t="t" l="l"/>
              <a:pathLst>
                <a:path h="1585039" w="5364957">
                  <a:moveTo>
                    <a:pt x="0" y="0"/>
                  </a:moveTo>
                  <a:lnTo>
                    <a:pt x="5364957" y="0"/>
                  </a:lnTo>
                  <a:lnTo>
                    <a:pt x="5364957" y="1585039"/>
                  </a:lnTo>
                  <a:lnTo>
                    <a:pt x="0" y="1585039"/>
                  </a:lnTo>
                  <a:close/>
                </a:path>
              </a:pathLst>
            </a:custGeom>
            <a:solidFill>
              <a:srgbClr val="F5F5F5"/>
            </a:solidFill>
          </p:spPr>
        </p:sp>
        <p:sp>
          <p:nvSpPr>
            <p:cNvPr name="TextBox 5" id="5"/>
            <p:cNvSpPr txBox="true"/>
            <p:nvPr/>
          </p:nvSpPr>
          <p:spPr>
            <a:xfrm>
              <a:off x="0" y="-28575"/>
              <a:ext cx="5364957" cy="1613614"/>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749701" y="4284884"/>
            <a:ext cx="6543672" cy="1764856"/>
          </a:xfrm>
          <a:prstGeom prst="rect">
            <a:avLst/>
          </a:prstGeom>
        </p:spPr>
        <p:txBody>
          <a:bodyPr anchor="t" rtlCol="false" tIns="0" lIns="0" bIns="0" rIns="0">
            <a:spAutoFit/>
          </a:bodyPr>
          <a:lstStyle/>
          <a:p>
            <a:pPr algn="ctr">
              <a:lnSpc>
                <a:spcPts val="6836"/>
              </a:lnSpc>
            </a:pPr>
            <a:r>
              <a:rPr lang="en-US" sz="6215" spc="198">
                <a:solidFill>
                  <a:srgbClr val="000000"/>
                </a:solidFill>
                <a:latin typeface="Days"/>
              </a:rPr>
              <a:t>Jenis</a:t>
            </a:r>
          </a:p>
          <a:p>
            <a:pPr algn="ctr">
              <a:lnSpc>
                <a:spcPts val="6836"/>
              </a:lnSpc>
            </a:pPr>
            <a:r>
              <a:rPr lang="en-US" sz="6215" spc="198">
                <a:solidFill>
                  <a:srgbClr val="000000"/>
                </a:solidFill>
                <a:latin typeface="Days"/>
              </a:rPr>
              <a:t>Kasus</a:t>
            </a:r>
          </a:p>
        </p:txBody>
      </p:sp>
      <p:sp>
        <p:nvSpPr>
          <p:cNvPr name="TextBox 7" id="7"/>
          <p:cNvSpPr txBox="true"/>
          <p:nvPr/>
        </p:nvSpPr>
        <p:spPr>
          <a:xfrm rot="0">
            <a:off x="9144000" y="3434715"/>
            <a:ext cx="8115300" cy="2978658"/>
          </a:xfrm>
          <a:prstGeom prst="rect">
            <a:avLst/>
          </a:prstGeom>
        </p:spPr>
        <p:txBody>
          <a:bodyPr anchor="t" rtlCol="false" tIns="0" lIns="0" bIns="0" rIns="0">
            <a:spAutoFit/>
          </a:bodyPr>
          <a:lstStyle/>
          <a:p>
            <a:pPr algn="just">
              <a:lnSpc>
                <a:spcPts val="3380"/>
              </a:lnSpc>
            </a:pPr>
            <a:r>
              <a:rPr lang="en-US" sz="2299">
                <a:solidFill>
                  <a:srgbClr val="000000"/>
                </a:solidFill>
                <a:latin typeface="Open Sauce Light"/>
              </a:rPr>
              <a:t>Jenis kasus yang digunakan pada tugas kali ini adalah Klasifikasi Gambar. Klasifikasi gambar adalah tugas dalam pembelajaran mesin di mana model diajarkan untuk mengenali dan mengkategorikan objek dalam gambar, dengan tujuan memprediksi label atau kelas yang tepat untuk setiap gambar berdasarkan fitur-fitur yang dipelajari selama pelatihan.</a:t>
            </a:r>
          </a:p>
        </p:txBody>
      </p:sp>
      <p:sp>
        <p:nvSpPr>
          <p:cNvPr name="AutoShape 8" id="8"/>
          <p:cNvSpPr/>
          <p:nvPr/>
        </p:nvSpPr>
        <p:spPr>
          <a:xfrm flipV="true">
            <a:off x="7610472" y="3339825"/>
            <a:ext cx="0" cy="3225589"/>
          </a:xfrm>
          <a:prstGeom prst="line">
            <a:avLst/>
          </a:prstGeom>
          <a:ln cap="flat" w="76200">
            <a:solidFill>
              <a:srgbClr val="C23A97"/>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1687" t="-65773" r="-34086" b="0"/>
            </a:stretch>
          </a:blipFill>
        </p:spPr>
      </p:sp>
      <p:grpSp>
        <p:nvGrpSpPr>
          <p:cNvPr name="Group 3" id="3"/>
          <p:cNvGrpSpPr/>
          <p:nvPr/>
        </p:nvGrpSpPr>
        <p:grpSpPr>
          <a:xfrm rot="0">
            <a:off x="1854249" y="2225975"/>
            <a:ext cx="14579503" cy="5584860"/>
            <a:chOff x="0" y="0"/>
            <a:chExt cx="3839869" cy="1470910"/>
          </a:xfrm>
        </p:grpSpPr>
        <p:sp>
          <p:nvSpPr>
            <p:cNvPr name="Freeform 4" id="4"/>
            <p:cNvSpPr/>
            <p:nvPr/>
          </p:nvSpPr>
          <p:spPr>
            <a:xfrm flipH="false" flipV="false" rot="0">
              <a:off x="0" y="0"/>
              <a:ext cx="3839869" cy="1470910"/>
            </a:xfrm>
            <a:custGeom>
              <a:avLst/>
              <a:gdLst/>
              <a:ahLst/>
              <a:cxnLst/>
              <a:rect r="r" b="b" t="t" l="l"/>
              <a:pathLst>
                <a:path h="1470910" w="3839869">
                  <a:moveTo>
                    <a:pt x="0" y="0"/>
                  </a:moveTo>
                  <a:lnTo>
                    <a:pt x="3839869" y="0"/>
                  </a:lnTo>
                  <a:lnTo>
                    <a:pt x="3839869" y="1470910"/>
                  </a:lnTo>
                  <a:lnTo>
                    <a:pt x="0" y="1470910"/>
                  </a:lnTo>
                  <a:close/>
                </a:path>
              </a:pathLst>
            </a:custGeom>
            <a:solidFill>
              <a:srgbClr val="F5F5F5"/>
            </a:solidFill>
          </p:spPr>
        </p:sp>
        <p:sp>
          <p:nvSpPr>
            <p:cNvPr name="TextBox 5" id="5"/>
            <p:cNvSpPr txBox="true"/>
            <p:nvPr/>
          </p:nvSpPr>
          <p:spPr>
            <a:xfrm>
              <a:off x="0" y="-28575"/>
              <a:ext cx="3839869" cy="1499485"/>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4070171" y="2469310"/>
            <a:ext cx="10147659" cy="863600"/>
          </a:xfrm>
          <a:prstGeom prst="rect">
            <a:avLst/>
          </a:prstGeom>
        </p:spPr>
        <p:txBody>
          <a:bodyPr anchor="t" rtlCol="false" tIns="0" lIns="0" bIns="0" rIns="0">
            <a:spAutoFit/>
          </a:bodyPr>
          <a:lstStyle/>
          <a:p>
            <a:pPr algn="ctr">
              <a:lnSpc>
                <a:spcPts val="7000"/>
              </a:lnSpc>
            </a:pPr>
            <a:r>
              <a:rPr lang="en-US" sz="5000">
                <a:solidFill>
                  <a:srgbClr val="000000"/>
                </a:solidFill>
                <a:latin typeface="Open Sauce Medium"/>
              </a:rPr>
              <a:t>DATASET YANG DIGUNAKAN</a:t>
            </a:r>
          </a:p>
        </p:txBody>
      </p:sp>
      <p:sp>
        <p:nvSpPr>
          <p:cNvPr name="AutoShape 7" id="7"/>
          <p:cNvSpPr/>
          <p:nvPr/>
        </p:nvSpPr>
        <p:spPr>
          <a:xfrm flipH="true">
            <a:off x="1854191" y="4028235"/>
            <a:ext cx="14579503" cy="21934"/>
          </a:xfrm>
          <a:prstGeom prst="line">
            <a:avLst/>
          </a:prstGeom>
          <a:ln cap="flat" w="76200">
            <a:solidFill>
              <a:srgbClr val="C23A97"/>
            </a:solidFill>
            <a:prstDash val="solid"/>
            <a:headEnd type="none" len="sm" w="sm"/>
            <a:tailEnd type="none" len="sm" w="sm"/>
          </a:ln>
        </p:spPr>
      </p:sp>
      <p:sp>
        <p:nvSpPr>
          <p:cNvPr name="TextBox 8" id="8"/>
          <p:cNvSpPr txBox="true"/>
          <p:nvPr/>
        </p:nvSpPr>
        <p:spPr>
          <a:xfrm rot="0">
            <a:off x="2525467" y="4764544"/>
            <a:ext cx="13237065" cy="618490"/>
          </a:xfrm>
          <a:prstGeom prst="rect">
            <a:avLst/>
          </a:prstGeom>
        </p:spPr>
        <p:txBody>
          <a:bodyPr anchor="t" rtlCol="false" tIns="0" lIns="0" bIns="0" rIns="0">
            <a:spAutoFit/>
          </a:bodyPr>
          <a:lstStyle/>
          <a:p>
            <a:pPr algn="ctr">
              <a:lnSpc>
                <a:spcPts val="2419"/>
              </a:lnSpc>
              <a:spcBef>
                <a:spcPct val="0"/>
              </a:spcBef>
            </a:pPr>
            <a:r>
              <a:rPr lang="en-US" sz="2199" spc="87">
                <a:solidFill>
                  <a:srgbClr val="000000"/>
                </a:solidFill>
                <a:latin typeface="Open Sauce"/>
              </a:rPr>
              <a:t>Pada tugas ini, saya menggunakan dataset dari Kaggle dengan judul “Pizza vs Ice Cream”. Pada dataset ini, terdapat 2 class gambar, yaitu Pizza dan Ice Cream</a:t>
            </a:r>
          </a:p>
        </p:txBody>
      </p:sp>
      <p:sp>
        <p:nvSpPr>
          <p:cNvPr name="TextBox 9" id="9"/>
          <p:cNvSpPr txBox="true"/>
          <p:nvPr/>
        </p:nvSpPr>
        <p:spPr>
          <a:xfrm rot="0">
            <a:off x="2525467" y="6391201"/>
            <a:ext cx="13237065" cy="313690"/>
          </a:xfrm>
          <a:prstGeom prst="rect">
            <a:avLst/>
          </a:prstGeom>
        </p:spPr>
        <p:txBody>
          <a:bodyPr anchor="t" rtlCol="false" tIns="0" lIns="0" bIns="0" rIns="0">
            <a:spAutoFit/>
          </a:bodyPr>
          <a:lstStyle/>
          <a:p>
            <a:pPr>
              <a:lnSpc>
                <a:spcPts val="2419"/>
              </a:lnSpc>
              <a:spcBef>
                <a:spcPct val="0"/>
              </a:spcBef>
            </a:pPr>
            <a:r>
              <a:rPr lang="en-US" sz="2199" spc="87">
                <a:solidFill>
                  <a:srgbClr val="000000"/>
                </a:solidFill>
                <a:latin typeface="Open Sauce"/>
              </a:rPr>
              <a:t>Link dataset : </a:t>
            </a:r>
            <a:r>
              <a:rPr lang="en-US" sz="2199" spc="87">
                <a:solidFill>
                  <a:srgbClr val="38B6FF"/>
                </a:solidFill>
                <a:latin typeface="Open Sauce"/>
              </a:rPr>
              <a:t>https://www.kaggle.com/datasets/hemendrasr/pizza-vs-ice-cream</a:t>
            </a:r>
            <a:r>
              <a:rPr lang="en-US" sz="2199" spc="87">
                <a:solidFill>
                  <a:srgbClr val="000000"/>
                </a:solidFill>
                <a:latin typeface="Open Sauce"/>
              </a:rPr>
              <a:t>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1351028">
            <a:off x="-1272661" y="-3109670"/>
            <a:ext cx="20833322" cy="16506339"/>
          </a:xfrm>
          <a:custGeom>
            <a:avLst/>
            <a:gdLst/>
            <a:ahLst/>
            <a:cxnLst/>
            <a:rect r="r" b="b" t="t" l="l"/>
            <a:pathLst>
              <a:path h="16506339" w="20833322">
                <a:moveTo>
                  <a:pt x="20833322" y="7003569"/>
                </a:moveTo>
                <a:lnTo>
                  <a:pt x="3939507" y="0"/>
                </a:lnTo>
                <a:lnTo>
                  <a:pt x="0" y="9502771"/>
                </a:lnTo>
                <a:lnTo>
                  <a:pt x="16893815" y="16506340"/>
                </a:lnTo>
                <a:lnTo>
                  <a:pt x="20833322" y="7003569"/>
                </a:lnTo>
                <a:close/>
              </a:path>
            </a:pathLst>
          </a:custGeom>
          <a:blipFill>
            <a:blip r:embed="rId2"/>
            <a:stretch>
              <a:fillRect l="-20427" t="0" r="-20427" b="0"/>
            </a:stretch>
          </a:blipFill>
        </p:spPr>
      </p:sp>
      <p:grpSp>
        <p:nvGrpSpPr>
          <p:cNvPr name="Group 3" id="3"/>
          <p:cNvGrpSpPr/>
          <p:nvPr/>
        </p:nvGrpSpPr>
        <p:grpSpPr>
          <a:xfrm rot="0">
            <a:off x="908071" y="882095"/>
            <a:ext cx="10170490" cy="8820119"/>
            <a:chOff x="0" y="0"/>
            <a:chExt cx="1667741" cy="1446309"/>
          </a:xfrm>
        </p:grpSpPr>
        <p:sp>
          <p:nvSpPr>
            <p:cNvPr name="Freeform 4" id="4"/>
            <p:cNvSpPr/>
            <p:nvPr/>
          </p:nvSpPr>
          <p:spPr>
            <a:xfrm flipH="false" flipV="false" rot="0">
              <a:off x="0" y="0"/>
              <a:ext cx="1667741" cy="1446309"/>
            </a:xfrm>
            <a:custGeom>
              <a:avLst/>
              <a:gdLst/>
              <a:ahLst/>
              <a:cxnLst/>
              <a:rect r="r" b="b" t="t" l="l"/>
              <a:pathLst>
                <a:path h="1446309" w="1667741">
                  <a:moveTo>
                    <a:pt x="0" y="0"/>
                  </a:moveTo>
                  <a:lnTo>
                    <a:pt x="1667741" y="0"/>
                  </a:lnTo>
                  <a:lnTo>
                    <a:pt x="1667741" y="1446309"/>
                  </a:lnTo>
                  <a:lnTo>
                    <a:pt x="0" y="1446309"/>
                  </a:lnTo>
                  <a:close/>
                </a:path>
              </a:pathLst>
            </a:custGeom>
            <a:solidFill>
              <a:srgbClr val="F5F5F5"/>
            </a:solidFill>
            <a:ln cap="sq">
              <a:noFill/>
              <a:prstDash val="solid"/>
              <a:miter/>
            </a:ln>
          </p:spPr>
        </p:sp>
        <p:sp>
          <p:nvSpPr>
            <p:cNvPr name="TextBox 5" id="5"/>
            <p:cNvSpPr txBox="true"/>
            <p:nvPr/>
          </p:nvSpPr>
          <p:spPr>
            <a:xfrm>
              <a:off x="0" y="19050"/>
              <a:ext cx="1667741" cy="1427259"/>
            </a:xfrm>
            <a:prstGeom prst="rect">
              <a:avLst/>
            </a:prstGeom>
          </p:spPr>
          <p:txBody>
            <a:bodyPr anchor="ctr" rtlCol="false" tIns="50800" lIns="50800" bIns="50800" rIns="50800"/>
            <a:lstStyle/>
            <a:p>
              <a:pPr algn="ctr">
                <a:lnSpc>
                  <a:spcPts val="1869"/>
                </a:lnSpc>
              </a:pPr>
            </a:p>
          </p:txBody>
        </p:sp>
      </p:grpSp>
      <p:grpSp>
        <p:nvGrpSpPr>
          <p:cNvPr name="Group 6" id="6"/>
          <p:cNvGrpSpPr/>
          <p:nvPr/>
        </p:nvGrpSpPr>
        <p:grpSpPr>
          <a:xfrm rot="0">
            <a:off x="11454959" y="882095"/>
            <a:ext cx="6511495" cy="8820119"/>
            <a:chOff x="0" y="0"/>
            <a:chExt cx="1350514" cy="1829334"/>
          </a:xfrm>
        </p:grpSpPr>
        <p:sp>
          <p:nvSpPr>
            <p:cNvPr name="Freeform 7" id="7"/>
            <p:cNvSpPr/>
            <p:nvPr/>
          </p:nvSpPr>
          <p:spPr>
            <a:xfrm flipH="false" flipV="false" rot="0">
              <a:off x="0" y="0"/>
              <a:ext cx="1350514" cy="1829334"/>
            </a:xfrm>
            <a:custGeom>
              <a:avLst/>
              <a:gdLst/>
              <a:ahLst/>
              <a:cxnLst/>
              <a:rect r="r" b="b" t="t" l="l"/>
              <a:pathLst>
                <a:path h="1829334" w="1350514">
                  <a:moveTo>
                    <a:pt x="0" y="0"/>
                  </a:moveTo>
                  <a:lnTo>
                    <a:pt x="1350514" y="0"/>
                  </a:lnTo>
                  <a:lnTo>
                    <a:pt x="1350514" y="1829334"/>
                  </a:lnTo>
                  <a:lnTo>
                    <a:pt x="0" y="1829334"/>
                  </a:lnTo>
                  <a:close/>
                </a:path>
              </a:pathLst>
            </a:custGeom>
            <a:solidFill>
              <a:srgbClr val="F5F5F5"/>
            </a:solidFill>
            <a:ln cap="sq">
              <a:noFill/>
              <a:prstDash val="solid"/>
              <a:miter/>
            </a:ln>
          </p:spPr>
        </p:sp>
        <p:sp>
          <p:nvSpPr>
            <p:cNvPr name="TextBox 8" id="8"/>
            <p:cNvSpPr txBox="true"/>
            <p:nvPr/>
          </p:nvSpPr>
          <p:spPr>
            <a:xfrm>
              <a:off x="0" y="-28575"/>
              <a:ext cx="1350514" cy="1857909"/>
            </a:xfrm>
            <a:prstGeom prst="rect">
              <a:avLst/>
            </a:prstGeom>
          </p:spPr>
          <p:txBody>
            <a:bodyPr anchor="ctr" rtlCol="false" tIns="50800" lIns="50800" bIns="50800" rIns="50800"/>
            <a:lstStyle/>
            <a:p>
              <a:pPr algn="ctr">
                <a:lnSpc>
                  <a:spcPts val="1869"/>
                </a:lnSpc>
              </a:pPr>
            </a:p>
          </p:txBody>
        </p:sp>
      </p:grpSp>
      <p:sp>
        <p:nvSpPr>
          <p:cNvPr name="AutoShape 9" id="9"/>
          <p:cNvSpPr/>
          <p:nvPr/>
        </p:nvSpPr>
        <p:spPr>
          <a:xfrm flipH="true">
            <a:off x="-6670207" y="2097591"/>
            <a:ext cx="17748768" cy="38100"/>
          </a:xfrm>
          <a:prstGeom prst="line">
            <a:avLst/>
          </a:prstGeom>
          <a:ln cap="flat" w="76200">
            <a:solidFill>
              <a:srgbClr val="C23A97"/>
            </a:solidFill>
            <a:prstDash val="solid"/>
            <a:headEnd type="none" len="sm" w="sm"/>
            <a:tailEnd type="none" len="sm" w="sm"/>
          </a:ln>
        </p:spPr>
      </p:sp>
      <p:sp>
        <p:nvSpPr>
          <p:cNvPr name="AutoShape 10" id="10"/>
          <p:cNvSpPr/>
          <p:nvPr/>
        </p:nvSpPr>
        <p:spPr>
          <a:xfrm flipH="true">
            <a:off x="11455068" y="2078541"/>
            <a:ext cx="13283410" cy="38100"/>
          </a:xfrm>
          <a:prstGeom prst="line">
            <a:avLst/>
          </a:prstGeom>
          <a:ln cap="flat" w="76200">
            <a:solidFill>
              <a:srgbClr val="C23A97"/>
            </a:solidFill>
            <a:prstDash val="solid"/>
            <a:headEnd type="none" len="sm" w="sm"/>
            <a:tailEnd type="none" len="sm" w="sm"/>
          </a:ln>
        </p:spPr>
      </p:sp>
      <p:sp>
        <p:nvSpPr>
          <p:cNvPr name="Freeform 11" id="11"/>
          <p:cNvSpPr/>
          <p:nvPr/>
        </p:nvSpPr>
        <p:spPr>
          <a:xfrm flipH="false" flipV="false" rot="0">
            <a:off x="1302588" y="2345240"/>
            <a:ext cx="9381457" cy="4998032"/>
          </a:xfrm>
          <a:custGeom>
            <a:avLst/>
            <a:gdLst/>
            <a:ahLst/>
            <a:cxnLst/>
            <a:rect r="r" b="b" t="t" l="l"/>
            <a:pathLst>
              <a:path h="4998032" w="9381457">
                <a:moveTo>
                  <a:pt x="0" y="0"/>
                </a:moveTo>
                <a:lnTo>
                  <a:pt x="9381457" y="0"/>
                </a:lnTo>
                <a:lnTo>
                  <a:pt x="9381457" y="4998033"/>
                </a:lnTo>
                <a:lnTo>
                  <a:pt x="0" y="4998033"/>
                </a:lnTo>
                <a:lnTo>
                  <a:pt x="0" y="0"/>
                </a:lnTo>
                <a:close/>
              </a:path>
            </a:pathLst>
          </a:custGeom>
          <a:blipFill>
            <a:blip r:embed="rId3"/>
            <a:stretch>
              <a:fillRect l="0" t="0" r="0" b="0"/>
            </a:stretch>
          </a:blipFill>
        </p:spPr>
      </p:sp>
      <p:sp>
        <p:nvSpPr>
          <p:cNvPr name="Freeform 12" id="12"/>
          <p:cNvSpPr/>
          <p:nvPr/>
        </p:nvSpPr>
        <p:spPr>
          <a:xfrm flipH="false" flipV="false" rot="0">
            <a:off x="11822999" y="4602203"/>
            <a:ext cx="5775414" cy="882063"/>
          </a:xfrm>
          <a:custGeom>
            <a:avLst/>
            <a:gdLst/>
            <a:ahLst/>
            <a:cxnLst/>
            <a:rect r="r" b="b" t="t" l="l"/>
            <a:pathLst>
              <a:path h="882063" w="5775414">
                <a:moveTo>
                  <a:pt x="0" y="0"/>
                </a:moveTo>
                <a:lnTo>
                  <a:pt x="5775414" y="0"/>
                </a:lnTo>
                <a:lnTo>
                  <a:pt x="5775414" y="882063"/>
                </a:lnTo>
                <a:lnTo>
                  <a:pt x="0" y="882063"/>
                </a:lnTo>
                <a:lnTo>
                  <a:pt x="0" y="0"/>
                </a:lnTo>
                <a:close/>
              </a:path>
            </a:pathLst>
          </a:custGeom>
          <a:blipFill>
            <a:blip r:embed="rId4"/>
            <a:stretch>
              <a:fillRect l="0" t="0" r="0" b="0"/>
            </a:stretch>
          </a:blipFill>
        </p:spPr>
      </p:sp>
      <p:sp>
        <p:nvSpPr>
          <p:cNvPr name="TextBox 13" id="13"/>
          <p:cNvSpPr txBox="true"/>
          <p:nvPr/>
        </p:nvSpPr>
        <p:spPr>
          <a:xfrm rot="0">
            <a:off x="3153314" y="1062925"/>
            <a:ext cx="5680005" cy="828675"/>
          </a:xfrm>
          <a:prstGeom prst="rect">
            <a:avLst/>
          </a:prstGeom>
        </p:spPr>
        <p:txBody>
          <a:bodyPr anchor="t" rtlCol="false" tIns="0" lIns="0" bIns="0" rIns="0">
            <a:spAutoFit/>
          </a:bodyPr>
          <a:lstStyle/>
          <a:p>
            <a:pPr algn="ctr">
              <a:lnSpc>
                <a:spcPts val="6599"/>
              </a:lnSpc>
            </a:pPr>
            <a:r>
              <a:rPr lang="en-US" sz="5499" spc="-54">
                <a:solidFill>
                  <a:srgbClr val="000000"/>
                </a:solidFill>
                <a:latin typeface="Open Sauce Medium"/>
              </a:rPr>
              <a:t>Jumlah Fitur</a:t>
            </a:r>
          </a:p>
        </p:txBody>
      </p:sp>
      <p:sp>
        <p:nvSpPr>
          <p:cNvPr name="TextBox 14" id="14"/>
          <p:cNvSpPr txBox="true"/>
          <p:nvPr/>
        </p:nvSpPr>
        <p:spPr>
          <a:xfrm rot="0">
            <a:off x="12272318" y="1019175"/>
            <a:ext cx="4876777" cy="771525"/>
          </a:xfrm>
          <a:prstGeom prst="rect">
            <a:avLst/>
          </a:prstGeom>
        </p:spPr>
        <p:txBody>
          <a:bodyPr anchor="t" rtlCol="false" tIns="0" lIns="0" bIns="0" rIns="0">
            <a:spAutoFit/>
          </a:bodyPr>
          <a:lstStyle/>
          <a:p>
            <a:pPr algn="ctr">
              <a:lnSpc>
                <a:spcPts val="6000"/>
              </a:lnSpc>
            </a:pPr>
            <a:r>
              <a:rPr lang="en-US" sz="5000" spc="-50">
                <a:solidFill>
                  <a:srgbClr val="000000"/>
                </a:solidFill>
                <a:latin typeface="Open Sauce Medium"/>
              </a:rPr>
              <a:t>Jumlah Label</a:t>
            </a:r>
          </a:p>
        </p:txBody>
      </p:sp>
      <p:sp>
        <p:nvSpPr>
          <p:cNvPr name="TextBox 15" id="15"/>
          <p:cNvSpPr txBox="true"/>
          <p:nvPr/>
        </p:nvSpPr>
        <p:spPr>
          <a:xfrm rot="0">
            <a:off x="1302588" y="7837331"/>
            <a:ext cx="9381457" cy="1145540"/>
          </a:xfrm>
          <a:prstGeom prst="rect">
            <a:avLst/>
          </a:prstGeom>
        </p:spPr>
        <p:txBody>
          <a:bodyPr anchor="t" rtlCol="false" tIns="0" lIns="0" bIns="0" rIns="0">
            <a:spAutoFit/>
          </a:bodyPr>
          <a:lstStyle/>
          <a:p>
            <a:pPr algn="just">
              <a:lnSpc>
                <a:spcPts val="1869"/>
              </a:lnSpc>
              <a:spcBef>
                <a:spcPct val="0"/>
              </a:spcBef>
            </a:pPr>
            <a:r>
              <a:rPr lang="en-US" sz="1699" spc="67">
                <a:solidFill>
                  <a:srgbClr val="000000"/>
                </a:solidFill>
                <a:latin typeface="Open Sauce"/>
              </a:rPr>
              <a:t>Jumlah fitur dapat dihitung dari dimensi input pertama pada layer pertama dalam model. Pada kasus ini, layer Conv2D pertama memiliki parameter input_shape=(150, 150, 3). Ini berarti setiap sampel gambar yang diberikan kepada model harus memiliki dimensi 150x150 piksel dengan 3 saluran warna (RGB). Jadi, jumlah fitur adalah 150 * 150 * 3 = 67500</a:t>
            </a:r>
          </a:p>
        </p:txBody>
      </p:sp>
      <p:sp>
        <p:nvSpPr>
          <p:cNvPr name="TextBox 16" id="16"/>
          <p:cNvSpPr txBox="true"/>
          <p:nvPr/>
        </p:nvSpPr>
        <p:spPr>
          <a:xfrm rot="0">
            <a:off x="11822999" y="5750966"/>
            <a:ext cx="5775414" cy="231140"/>
          </a:xfrm>
          <a:prstGeom prst="rect">
            <a:avLst/>
          </a:prstGeom>
        </p:spPr>
        <p:txBody>
          <a:bodyPr anchor="t" rtlCol="false" tIns="0" lIns="0" bIns="0" rIns="0">
            <a:spAutoFit/>
          </a:bodyPr>
          <a:lstStyle/>
          <a:p>
            <a:pPr algn="ctr">
              <a:lnSpc>
                <a:spcPts val="1869"/>
              </a:lnSpc>
              <a:spcBef>
                <a:spcPct val="0"/>
              </a:spcBef>
            </a:pPr>
            <a:r>
              <a:rPr lang="en-US" sz="1699" spc="67">
                <a:solidFill>
                  <a:srgbClr val="000000"/>
                </a:solidFill>
                <a:latin typeface="Open Sauce"/>
              </a:rPr>
              <a:t>Pada dataset ini, jumlah label adalah 2</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690092" y="2372147"/>
            <a:ext cx="20370072" cy="6018193"/>
            <a:chOff x="0" y="0"/>
            <a:chExt cx="5364957" cy="1585039"/>
          </a:xfrm>
        </p:grpSpPr>
        <p:sp>
          <p:nvSpPr>
            <p:cNvPr name="Freeform 4" id="4"/>
            <p:cNvSpPr/>
            <p:nvPr/>
          </p:nvSpPr>
          <p:spPr>
            <a:xfrm flipH="false" flipV="false" rot="0">
              <a:off x="0" y="0"/>
              <a:ext cx="5364957" cy="1585039"/>
            </a:xfrm>
            <a:custGeom>
              <a:avLst/>
              <a:gdLst/>
              <a:ahLst/>
              <a:cxnLst/>
              <a:rect r="r" b="b" t="t" l="l"/>
              <a:pathLst>
                <a:path h="1585039" w="5364957">
                  <a:moveTo>
                    <a:pt x="0" y="0"/>
                  </a:moveTo>
                  <a:lnTo>
                    <a:pt x="5364957" y="0"/>
                  </a:lnTo>
                  <a:lnTo>
                    <a:pt x="5364957" y="1585039"/>
                  </a:lnTo>
                  <a:lnTo>
                    <a:pt x="0" y="1585039"/>
                  </a:lnTo>
                  <a:close/>
                </a:path>
              </a:pathLst>
            </a:custGeom>
            <a:solidFill>
              <a:srgbClr val="F5F5F5"/>
            </a:solidFill>
          </p:spPr>
        </p:sp>
        <p:sp>
          <p:nvSpPr>
            <p:cNvPr name="TextBox 5" id="5"/>
            <p:cNvSpPr txBox="true"/>
            <p:nvPr/>
          </p:nvSpPr>
          <p:spPr>
            <a:xfrm>
              <a:off x="0" y="-28575"/>
              <a:ext cx="5364957" cy="1613614"/>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1346762" y="3539490"/>
            <a:ext cx="6543672" cy="1764856"/>
          </a:xfrm>
          <a:prstGeom prst="rect">
            <a:avLst/>
          </a:prstGeom>
        </p:spPr>
        <p:txBody>
          <a:bodyPr anchor="t" rtlCol="false" tIns="0" lIns="0" bIns="0" rIns="0">
            <a:spAutoFit/>
          </a:bodyPr>
          <a:lstStyle/>
          <a:p>
            <a:pPr algn="r">
              <a:lnSpc>
                <a:spcPts val="6836"/>
              </a:lnSpc>
            </a:pPr>
            <a:r>
              <a:rPr lang="en-US" sz="6215" spc="198">
                <a:solidFill>
                  <a:srgbClr val="000000"/>
                </a:solidFill>
                <a:latin typeface="Days"/>
              </a:rPr>
              <a:t>Jenis Neural</a:t>
            </a:r>
          </a:p>
          <a:p>
            <a:pPr algn="r">
              <a:lnSpc>
                <a:spcPts val="6836"/>
              </a:lnSpc>
            </a:pPr>
            <a:r>
              <a:rPr lang="en-US" sz="6215" spc="198">
                <a:solidFill>
                  <a:srgbClr val="000000"/>
                </a:solidFill>
                <a:latin typeface="Days"/>
              </a:rPr>
              <a:t>Network</a:t>
            </a:r>
          </a:p>
        </p:txBody>
      </p:sp>
      <p:sp>
        <p:nvSpPr>
          <p:cNvPr name="TextBox 7" id="7"/>
          <p:cNvSpPr txBox="true"/>
          <p:nvPr/>
        </p:nvSpPr>
        <p:spPr>
          <a:xfrm rot="0">
            <a:off x="9144000" y="3625596"/>
            <a:ext cx="7589372" cy="2978658"/>
          </a:xfrm>
          <a:prstGeom prst="rect">
            <a:avLst/>
          </a:prstGeom>
        </p:spPr>
        <p:txBody>
          <a:bodyPr anchor="t" rtlCol="false" tIns="0" lIns="0" bIns="0" rIns="0">
            <a:spAutoFit/>
          </a:bodyPr>
          <a:lstStyle/>
          <a:p>
            <a:pPr algn="just">
              <a:lnSpc>
                <a:spcPts val="3380"/>
              </a:lnSpc>
            </a:pPr>
            <a:r>
              <a:rPr lang="en-US" sz="2299">
                <a:solidFill>
                  <a:srgbClr val="000000"/>
                </a:solidFill>
                <a:latin typeface="Open Sauce Light"/>
              </a:rPr>
              <a:t>Pada tugas ini, saya menggunakan Convolutional Neural Network. CNN sangat efektif untuk klasifikasi gambar karena kemampuannya mengekstrak pola lokal seperti tepi dan tekstur menggunakan layer konvolusi. Dengan parameter yang relatif kecil, CNN meminimalkan kompleksitas model, mempercepat pelatihan, dan mengurangi risiko overfitting.</a:t>
            </a:r>
          </a:p>
        </p:txBody>
      </p:sp>
      <p:sp>
        <p:nvSpPr>
          <p:cNvPr name="AutoShape 8" id="8"/>
          <p:cNvSpPr/>
          <p:nvPr/>
        </p:nvSpPr>
        <p:spPr>
          <a:xfrm flipH="true" flipV="true">
            <a:off x="-7266123" y="5614472"/>
            <a:ext cx="15156557" cy="0"/>
          </a:xfrm>
          <a:prstGeom prst="line">
            <a:avLst/>
          </a:prstGeom>
          <a:ln cap="flat" w="76200">
            <a:solidFill>
              <a:srgbClr val="C23A97"/>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690092" y="2372147"/>
            <a:ext cx="20370072" cy="6018193"/>
            <a:chOff x="0" y="0"/>
            <a:chExt cx="5364957" cy="1585039"/>
          </a:xfrm>
        </p:grpSpPr>
        <p:sp>
          <p:nvSpPr>
            <p:cNvPr name="Freeform 4" id="4"/>
            <p:cNvSpPr/>
            <p:nvPr/>
          </p:nvSpPr>
          <p:spPr>
            <a:xfrm flipH="false" flipV="false" rot="0">
              <a:off x="0" y="0"/>
              <a:ext cx="5364957" cy="1585039"/>
            </a:xfrm>
            <a:custGeom>
              <a:avLst/>
              <a:gdLst/>
              <a:ahLst/>
              <a:cxnLst/>
              <a:rect r="r" b="b" t="t" l="l"/>
              <a:pathLst>
                <a:path h="1585039" w="5364957">
                  <a:moveTo>
                    <a:pt x="0" y="0"/>
                  </a:moveTo>
                  <a:lnTo>
                    <a:pt x="5364957" y="0"/>
                  </a:lnTo>
                  <a:lnTo>
                    <a:pt x="5364957" y="1585039"/>
                  </a:lnTo>
                  <a:lnTo>
                    <a:pt x="0" y="1585039"/>
                  </a:lnTo>
                  <a:close/>
                </a:path>
              </a:pathLst>
            </a:custGeom>
            <a:solidFill>
              <a:srgbClr val="F5F5F5"/>
            </a:solidFill>
          </p:spPr>
        </p:sp>
        <p:sp>
          <p:nvSpPr>
            <p:cNvPr name="TextBox 5" id="5"/>
            <p:cNvSpPr txBox="true"/>
            <p:nvPr/>
          </p:nvSpPr>
          <p:spPr>
            <a:xfrm>
              <a:off x="0" y="-28575"/>
              <a:ext cx="5364957" cy="1613614"/>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420514" y="4036116"/>
            <a:ext cx="6543672" cy="1764856"/>
          </a:xfrm>
          <a:prstGeom prst="rect">
            <a:avLst/>
          </a:prstGeom>
        </p:spPr>
        <p:txBody>
          <a:bodyPr anchor="t" rtlCol="false" tIns="0" lIns="0" bIns="0" rIns="0">
            <a:spAutoFit/>
          </a:bodyPr>
          <a:lstStyle/>
          <a:p>
            <a:pPr algn="ctr">
              <a:lnSpc>
                <a:spcPts val="6836"/>
              </a:lnSpc>
            </a:pPr>
            <a:r>
              <a:rPr lang="en-US" sz="6215" spc="198">
                <a:solidFill>
                  <a:srgbClr val="000000"/>
                </a:solidFill>
                <a:latin typeface="Days"/>
              </a:rPr>
              <a:t>Jenis Optimasi</a:t>
            </a:r>
          </a:p>
        </p:txBody>
      </p:sp>
      <p:sp>
        <p:nvSpPr>
          <p:cNvPr name="AutoShape 7" id="7"/>
          <p:cNvSpPr/>
          <p:nvPr/>
        </p:nvSpPr>
        <p:spPr>
          <a:xfrm flipV="true">
            <a:off x="5636627" y="3053140"/>
            <a:ext cx="0" cy="4656209"/>
          </a:xfrm>
          <a:prstGeom prst="line">
            <a:avLst/>
          </a:prstGeom>
          <a:ln cap="flat" w="76200">
            <a:solidFill>
              <a:srgbClr val="C23A97"/>
            </a:solidFill>
            <a:prstDash val="solid"/>
            <a:headEnd type="none" len="sm" w="sm"/>
            <a:tailEnd type="none" len="sm" w="sm"/>
          </a:ln>
        </p:spPr>
      </p:sp>
      <p:sp>
        <p:nvSpPr>
          <p:cNvPr name="Freeform 8" id="8"/>
          <p:cNvSpPr/>
          <p:nvPr/>
        </p:nvSpPr>
        <p:spPr>
          <a:xfrm flipH="false" flipV="false" rot="0">
            <a:off x="7704973" y="2815396"/>
            <a:ext cx="8755749" cy="3206331"/>
          </a:xfrm>
          <a:custGeom>
            <a:avLst/>
            <a:gdLst/>
            <a:ahLst/>
            <a:cxnLst/>
            <a:rect r="r" b="b" t="t" l="l"/>
            <a:pathLst>
              <a:path h="3206331" w="8755749">
                <a:moveTo>
                  <a:pt x="0" y="0"/>
                </a:moveTo>
                <a:lnTo>
                  <a:pt x="8755749" y="0"/>
                </a:lnTo>
                <a:lnTo>
                  <a:pt x="8755749" y="3206330"/>
                </a:lnTo>
                <a:lnTo>
                  <a:pt x="0" y="3206330"/>
                </a:lnTo>
                <a:lnTo>
                  <a:pt x="0" y="0"/>
                </a:lnTo>
                <a:close/>
              </a:path>
            </a:pathLst>
          </a:custGeom>
          <a:blipFill>
            <a:blip r:embed="rId3"/>
            <a:stretch>
              <a:fillRect l="0" t="0" r="0" b="0"/>
            </a:stretch>
          </a:blipFill>
        </p:spPr>
      </p:sp>
      <p:sp>
        <p:nvSpPr>
          <p:cNvPr name="TextBox 9" id="9"/>
          <p:cNvSpPr txBox="true"/>
          <p:nvPr/>
        </p:nvSpPr>
        <p:spPr>
          <a:xfrm rot="0">
            <a:off x="6399385" y="6321206"/>
            <a:ext cx="11366926" cy="1845945"/>
          </a:xfrm>
          <a:prstGeom prst="rect">
            <a:avLst/>
          </a:prstGeom>
        </p:spPr>
        <p:txBody>
          <a:bodyPr anchor="t" rtlCol="false" tIns="0" lIns="0" bIns="0" rIns="0">
            <a:spAutoFit/>
          </a:bodyPr>
          <a:lstStyle/>
          <a:p>
            <a:pPr algn="just">
              <a:lnSpc>
                <a:spcPts val="2940"/>
              </a:lnSpc>
            </a:pPr>
            <a:r>
              <a:rPr lang="en-US" sz="2000">
                <a:solidFill>
                  <a:srgbClr val="000000"/>
                </a:solidFill>
                <a:latin typeface="Open Sauce Light"/>
              </a:rPr>
              <a:t>Pada tugas ini, saya menggunakan Optimasi Adam. Adam digunakan karena kemampuannya menyesuaikan laju pembelajaran secara adaptif untuk setiap parameter, menggabungkan keunggulan Momentum dan RMSprop. Hal ini meningkatkan kecepatan konvergensi model pada tugas deep learning dengan dataset besar dan kompleks.</a:t>
            </a:r>
          </a:p>
          <a:p>
            <a:pPr algn="just">
              <a:lnSpc>
                <a:spcPts val="294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1687" t="-65773" r="-34086" b="0"/>
            </a:stretch>
          </a:blipFill>
        </p:spPr>
      </p:sp>
      <p:grpSp>
        <p:nvGrpSpPr>
          <p:cNvPr name="Group 3" id="3"/>
          <p:cNvGrpSpPr/>
          <p:nvPr/>
        </p:nvGrpSpPr>
        <p:grpSpPr>
          <a:xfrm rot="0">
            <a:off x="1713249" y="852450"/>
            <a:ext cx="14579503" cy="8229600"/>
            <a:chOff x="0" y="0"/>
            <a:chExt cx="3839869" cy="2167467"/>
          </a:xfrm>
        </p:grpSpPr>
        <p:sp>
          <p:nvSpPr>
            <p:cNvPr name="Freeform 4" id="4"/>
            <p:cNvSpPr/>
            <p:nvPr/>
          </p:nvSpPr>
          <p:spPr>
            <a:xfrm flipH="false" flipV="false" rot="0">
              <a:off x="0" y="0"/>
              <a:ext cx="3839869" cy="2167467"/>
            </a:xfrm>
            <a:custGeom>
              <a:avLst/>
              <a:gdLst/>
              <a:ahLst/>
              <a:cxnLst/>
              <a:rect r="r" b="b" t="t" l="l"/>
              <a:pathLst>
                <a:path h="2167467" w="3839869">
                  <a:moveTo>
                    <a:pt x="0" y="0"/>
                  </a:moveTo>
                  <a:lnTo>
                    <a:pt x="3839869" y="0"/>
                  </a:lnTo>
                  <a:lnTo>
                    <a:pt x="3839869" y="2167467"/>
                  </a:lnTo>
                  <a:lnTo>
                    <a:pt x="0" y="2167467"/>
                  </a:lnTo>
                  <a:close/>
                </a:path>
              </a:pathLst>
            </a:custGeom>
            <a:solidFill>
              <a:srgbClr val="F5F5F5"/>
            </a:solidFill>
          </p:spPr>
        </p:sp>
        <p:sp>
          <p:nvSpPr>
            <p:cNvPr name="TextBox 5" id="5"/>
            <p:cNvSpPr txBox="true"/>
            <p:nvPr/>
          </p:nvSpPr>
          <p:spPr>
            <a:xfrm>
              <a:off x="0" y="-28575"/>
              <a:ext cx="3839869" cy="2196042"/>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H="true">
            <a:off x="1713306" y="2311720"/>
            <a:ext cx="14579503" cy="21934"/>
          </a:xfrm>
          <a:prstGeom prst="line">
            <a:avLst/>
          </a:prstGeom>
          <a:ln cap="flat" w="76200">
            <a:solidFill>
              <a:srgbClr val="C23A97"/>
            </a:solidFill>
            <a:prstDash val="solid"/>
            <a:headEnd type="none" len="sm" w="sm"/>
            <a:tailEnd type="none" len="sm" w="sm"/>
          </a:ln>
        </p:spPr>
      </p:sp>
      <p:sp>
        <p:nvSpPr>
          <p:cNvPr name="Freeform 7" id="7"/>
          <p:cNvSpPr/>
          <p:nvPr/>
        </p:nvSpPr>
        <p:spPr>
          <a:xfrm flipH="false" flipV="false" rot="0">
            <a:off x="5263368" y="2656954"/>
            <a:ext cx="7761264" cy="3715197"/>
          </a:xfrm>
          <a:custGeom>
            <a:avLst/>
            <a:gdLst/>
            <a:ahLst/>
            <a:cxnLst/>
            <a:rect r="r" b="b" t="t" l="l"/>
            <a:pathLst>
              <a:path h="3715197" w="7761264">
                <a:moveTo>
                  <a:pt x="0" y="0"/>
                </a:moveTo>
                <a:lnTo>
                  <a:pt x="7761264" y="0"/>
                </a:lnTo>
                <a:lnTo>
                  <a:pt x="7761264" y="3715197"/>
                </a:lnTo>
                <a:lnTo>
                  <a:pt x="0" y="3715197"/>
                </a:lnTo>
                <a:lnTo>
                  <a:pt x="0" y="0"/>
                </a:lnTo>
                <a:close/>
              </a:path>
            </a:pathLst>
          </a:custGeom>
          <a:blipFill>
            <a:blip r:embed="rId3"/>
            <a:stretch>
              <a:fillRect l="0" t="0" r="0" b="0"/>
            </a:stretch>
          </a:blipFill>
        </p:spPr>
      </p:sp>
      <p:sp>
        <p:nvSpPr>
          <p:cNvPr name="TextBox 8" id="8"/>
          <p:cNvSpPr txBox="true"/>
          <p:nvPr/>
        </p:nvSpPr>
        <p:spPr>
          <a:xfrm rot="0">
            <a:off x="4070171" y="1182630"/>
            <a:ext cx="10147659" cy="863600"/>
          </a:xfrm>
          <a:prstGeom prst="rect">
            <a:avLst/>
          </a:prstGeom>
        </p:spPr>
        <p:txBody>
          <a:bodyPr anchor="t" rtlCol="false" tIns="0" lIns="0" bIns="0" rIns="0">
            <a:spAutoFit/>
          </a:bodyPr>
          <a:lstStyle/>
          <a:p>
            <a:pPr algn="ctr">
              <a:lnSpc>
                <a:spcPts val="7000"/>
              </a:lnSpc>
            </a:pPr>
            <a:r>
              <a:rPr lang="en-US" sz="5000">
                <a:solidFill>
                  <a:srgbClr val="000000"/>
                </a:solidFill>
                <a:latin typeface="Open Sauce Medium"/>
              </a:rPr>
              <a:t>JENIS AKTIVASI</a:t>
            </a:r>
          </a:p>
        </p:txBody>
      </p:sp>
      <p:sp>
        <p:nvSpPr>
          <p:cNvPr name="TextBox 9" id="9"/>
          <p:cNvSpPr txBox="true"/>
          <p:nvPr/>
        </p:nvSpPr>
        <p:spPr>
          <a:xfrm rot="0">
            <a:off x="2525467" y="6619801"/>
            <a:ext cx="13237065" cy="2447290"/>
          </a:xfrm>
          <a:prstGeom prst="rect">
            <a:avLst/>
          </a:prstGeom>
        </p:spPr>
        <p:txBody>
          <a:bodyPr anchor="t" rtlCol="false" tIns="0" lIns="0" bIns="0" rIns="0">
            <a:spAutoFit/>
          </a:bodyPr>
          <a:lstStyle/>
          <a:p>
            <a:pPr algn="just">
              <a:lnSpc>
                <a:spcPts val="2419"/>
              </a:lnSpc>
            </a:pPr>
            <a:r>
              <a:rPr lang="en-US" sz="2199" spc="87">
                <a:solidFill>
                  <a:srgbClr val="000000"/>
                </a:solidFill>
                <a:latin typeface="Open Sauce"/>
              </a:rPr>
              <a:t>Pada tugas ini, saya menggunakan aktivasi relu dan sigmoid. Aktivasi ReLU (Rectified Linear Unit) dan sigmoid sering digunakan pada Convolutional Neural Networks (CNN) karena ReLU efektif dalam menangani masalah vanishng gradient dan meningkatkan laju konvergensi, sementara sigmoid cocok untuk output layer dalam tugas klasifikasi biner karena menghasilkan output dalam rentang 0 hingga 1, yang dapat diinterpretasikan sebagai probabilitas kelas positif. Kombinasi keduanya memberikan CNN kemampuan untuk mengatasi kompleksitas tugas klasifikasi gambar dengan baik.</a:t>
            </a:r>
          </a:p>
          <a:p>
            <a:pPr algn="just">
              <a:lnSpc>
                <a:spcPts val="241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1687" t="-65773" r="-34086" b="0"/>
            </a:stretch>
          </a:blipFill>
        </p:spPr>
      </p:sp>
      <p:grpSp>
        <p:nvGrpSpPr>
          <p:cNvPr name="Group 3" id="3"/>
          <p:cNvGrpSpPr/>
          <p:nvPr/>
        </p:nvGrpSpPr>
        <p:grpSpPr>
          <a:xfrm rot="0">
            <a:off x="1783720" y="1632223"/>
            <a:ext cx="14579503" cy="7022554"/>
            <a:chOff x="0" y="0"/>
            <a:chExt cx="3839869" cy="1849562"/>
          </a:xfrm>
        </p:grpSpPr>
        <p:sp>
          <p:nvSpPr>
            <p:cNvPr name="Freeform 4" id="4"/>
            <p:cNvSpPr/>
            <p:nvPr/>
          </p:nvSpPr>
          <p:spPr>
            <a:xfrm flipH="false" flipV="false" rot="0">
              <a:off x="0" y="0"/>
              <a:ext cx="3839869" cy="1849562"/>
            </a:xfrm>
            <a:custGeom>
              <a:avLst/>
              <a:gdLst/>
              <a:ahLst/>
              <a:cxnLst/>
              <a:rect r="r" b="b" t="t" l="l"/>
              <a:pathLst>
                <a:path h="1849562" w="3839869">
                  <a:moveTo>
                    <a:pt x="0" y="0"/>
                  </a:moveTo>
                  <a:lnTo>
                    <a:pt x="3839869" y="0"/>
                  </a:lnTo>
                  <a:lnTo>
                    <a:pt x="3839869" y="1849562"/>
                  </a:lnTo>
                  <a:lnTo>
                    <a:pt x="0" y="1849562"/>
                  </a:lnTo>
                  <a:close/>
                </a:path>
              </a:pathLst>
            </a:custGeom>
            <a:solidFill>
              <a:srgbClr val="F5F5F5"/>
            </a:solidFill>
          </p:spPr>
        </p:sp>
        <p:sp>
          <p:nvSpPr>
            <p:cNvPr name="TextBox 5" id="5"/>
            <p:cNvSpPr txBox="true"/>
            <p:nvPr/>
          </p:nvSpPr>
          <p:spPr>
            <a:xfrm>
              <a:off x="0" y="-28575"/>
              <a:ext cx="3839869" cy="1878137"/>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H="true">
            <a:off x="1924720" y="3089272"/>
            <a:ext cx="14579503" cy="21934"/>
          </a:xfrm>
          <a:prstGeom prst="line">
            <a:avLst/>
          </a:prstGeom>
          <a:ln cap="flat" w="76200">
            <a:solidFill>
              <a:srgbClr val="C23A97"/>
            </a:solidFill>
            <a:prstDash val="solid"/>
            <a:headEnd type="none" len="sm" w="sm"/>
            <a:tailEnd type="none" len="sm" w="sm"/>
          </a:ln>
        </p:spPr>
      </p:sp>
      <p:sp>
        <p:nvSpPr>
          <p:cNvPr name="Freeform 7" id="7"/>
          <p:cNvSpPr/>
          <p:nvPr/>
        </p:nvSpPr>
        <p:spPr>
          <a:xfrm flipH="false" flipV="false" rot="0">
            <a:off x="5333839" y="3436727"/>
            <a:ext cx="7761264" cy="3715197"/>
          </a:xfrm>
          <a:custGeom>
            <a:avLst/>
            <a:gdLst/>
            <a:ahLst/>
            <a:cxnLst/>
            <a:rect r="r" b="b" t="t" l="l"/>
            <a:pathLst>
              <a:path h="3715197" w="7761264">
                <a:moveTo>
                  <a:pt x="0" y="0"/>
                </a:moveTo>
                <a:lnTo>
                  <a:pt x="7761265" y="0"/>
                </a:lnTo>
                <a:lnTo>
                  <a:pt x="7761265" y="3715197"/>
                </a:lnTo>
                <a:lnTo>
                  <a:pt x="0" y="3715197"/>
                </a:lnTo>
                <a:lnTo>
                  <a:pt x="0" y="0"/>
                </a:lnTo>
                <a:close/>
              </a:path>
            </a:pathLst>
          </a:custGeom>
          <a:blipFill>
            <a:blip r:embed="rId3"/>
            <a:stretch>
              <a:fillRect l="0" t="0" r="0" b="0"/>
            </a:stretch>
          </a:blipFill>
        </p:spPr>
      </p:sp>
      <p:sp>
        <p:nvSpPr>
          <p:cNvPr name="TextBox 8" id="8"/>
          <p:cNvSpPr txBox="true"/>
          <p:nvPr/>
        </p:nvSpPr>
        <p:spPr>
          <a:xfrm rot="0">
            <a:off x="4140642" y="1962403"/>
            <a:ext cx="10147659" cy="863600"/>
          </a:xfrm>
          <a:prstGeom prst="rect">
            <a:avLst/>
          </a:prstGeom>
        </p:spPr>
        <p:txBody>
          <a:bodyPr anchor="t" rtlCol="false" tIns="0" lIns="0" bIns="0" rIns="0">
            <a:spAutoFit/>
          </a:bodyPr>
          <a:lstStyle/>
          <a:p>
            <a:pPr algn="ctr">
              <a:lnSpc>
                <a:spcPts val="7000"/>
              </a:lnSpc>
            </a:pPr>
            <a:r>
              <a:rPr lang="en-US" sz="5000">
                <a:solidFill>
                  <a:srgbClr val="000000"/>
                </a:solidFill>
                <a:latin typeface="Open Sauce Medium"/>
              </a:rPr>
              <a:t>HIDDEN LAYER</a:t>
            </a:r>
          </a:p>
        </p:txBody>
      </p:sp>
      <p:sp>
        <p:nvSpPr>
          <p:cNvPr name="TextBox 9" id="9"/>
          <p:cNvSpPr txBox="true"/>
          <p:nvPr/>
        </p:nvSpPr>
        <p:spPr>
          <a:xfrm rot="0">
            <a:off x="2595939" y="7399574"/>
            <a:ext cx="13237065" cy="923290"/>
          </a:xfrm>
          <a:prstGeom prst="rect">
            <a:avLst/>
          </a:prstGeom>
        </p:spPr>
        <p:txBody>
          <a:bodyPr anchor="t" rtlCol="false" tIns="0" lIns="0" bIns="0" rIns="0">
            <a:spAutoFit/>
          </a:bodyPr>
          <a:lstStyle/>
          <a:p>
            <a:pPr algn="ctr">
              <a:lnSpc>
                <a:spcPts val="2419"/>
              </a:lnSpc>
            </a:pPr>
            <a:r>
              <a:rPr lang="en-US" sz="2199" spc="87">
                <a:solidFill>
                  <a:srgbClr val="000000"/>
                </a:solidFill>
                <a:latin typeface="Open Sauce"/>
              </a:rPr>
              <a:t>Dalam hal ini, kita memiliki dua layer konvolusi (Conv2D) dan satu layer dense (Dense). </a:t>
            </a:r>
          </a:p>
          <a:p>
            <a:pPr algn="ctr">
              <a:lnSpc>
                <a:spcPts val="2419"/>
              </a:lnSpc>
            </a:pPr>
            <a:r>
              <a:rPr lang="en-US" sz="2199" spc="87">
                <a:solidFill>
                  <a:srgbClr val="000000"/>
                </a:solidFill>
                <a:latin typeface="Open Sauce"/>
              </a:rPr>
              <a:t>Jadi, jumlah hidden layer dalam model Anda adalah 3.</a:t>
            </a:r>
          </a:p>
          <a:p>
            <a:pPr algn="ctr">
              <a:lnSpc>
                <a:spcPts val="2419"/>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DAF1Px2iTnA</dc:identifier>
  <dcterms:modified xsi:type="dcterms:W3CDTF">2011-08-01T06:04:30Z</dcterms:modified>
  <cp:revision>1</cp:revision>
  <dc:title>Blue and Pink Professional Business Strategy Presentation</dc:title>
</cp:coreProperties>
</file>

<file path=docProps/thumbnail.jpeg>
</file>